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318" r:id="rId3"/>
    <p:sldId id="319" r:id="rId4"/>
    <p:sldId id="321" r:id="rId5"/>
    <p:sldId id="325" r:id="rId6"/>
    <p:sldId id="320" r:id="rId7"/>
    <p:sldId id="324" r:id="rId8"/>
    <p:sldId id="322" r:id="rId9"/>
    <p:sldId id="323" r:id="rId10"/>
    <p:sldId id="326" r:id="rId11"/>
    <p:sldId id="284" r:id="rId12"/>
    <p:sldId id="257" r:id="rId13"/>
    <p:sldId id="313" r:id="rId14"/>
    <p:sldId id="310" r:id="rId15"/>
    <p:sldId id="311" r:id="rId16"/>
    <p:sldId id="259" r:id="rId17"/>
    <p:sldId id="266" r:id="rId18"/>
    <p:sldId id="260" r:id="rId19"/>
    <p:sldId id="267" r:id="rId20"/>
    <p:sldId id="263" r:id="rId21"/>
    <p:sldId id="270" r:id="rId22"/>
    <p:sldId id="264" r:id="rId23"/>
    <p:sldId id="312" r:id="rId24"/>
    <p:sldId id="280" r:id="rId25"/>
    <p:sldId id="307" r:id="rId26"/>
    <p:sldId id="308" r:id="rId27"/>
    <p:sldId id="268" r:id="rId28"/>
    <p:sldId id="305" r:id="rId29"/>
    <p:sldId id="281" r:id="rId30"/>
    <p:sldId id="32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3.svg"/><Relationship Id="rId1" Type="http://schemas.openxmlformats.org/officeDocument/2006/relationships/image" Target="../media/image20.png"/><Relationship Id="rId6" Type="http://schemas.openxmlformats.org/officeDocument/2006/relationships/image" Target="../media/image27.svg"/><Relationship Id="rId5" Type="http://schemas.openxmlformats.org/officeDocument/2006/relationships/image" Target="../media/image22.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27.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40.svg"/><Relationship Id="rId1" Type="http://schemas.openxmlformats.org/officeDocument/2006/relationships/image" Target="../media/image34.png"/><Relationship Id="rId6" Type="http://schemas.openxmlformats.org/officeDocument/2006/relationships/image" Target="../media/image27.svg"/><Relationship Id="rId5" Type="http://schemas.openxmlformats.org/officeDocument/2006/relationships/image" Target="../media/image36.png"/><Relationship Id="rId4" Type="http://schemas.openxmlformats.org/officeDocument/2006/relationships/image" Target="../media/image42.svg"/></Relationships>
</file>

<file path=ppt/diagrams/_rels/data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svg"/><Relationship Id="rId1" Type="http://schemas.openxmlformats.org/officeDocument/2006/relationships/image" Target="../media/image38.png"/><Relationship Id="rId6" Type="http://schemas.openxmlformats.org/officeDocument/2006/relationships/image" Target="../media/image50.svg"/><Relationship Id="rId5" Type="http://schemas.openxmlformats.org/officeDocument/2006/relationships/image" Target="../media/image40.png"/><Relationship Id="rId4" Type="http://schemas.openxmlformats.org/officeDocument/2006/relationships/image" Target="../media/image4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3.svg"/><Relationship Id="rId1" Type="http://schemas.openxmlformats.org/officeDocument/2006/relationships/image" Target="../media/image20.png"/><Relationship Id="rId6" Type="http://schemas.openxmlformats.org/officeDocument/2006/relationships/image" Target="../media/image27.svg"/><Relationship Id="rId5" Type="http://schemas.openxmlformats.org/officeDocument/2006/relationships/image" Target="../media/image22.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27.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40.svg"/><Relationship Id="rId1" Type="http://schemas.openxmlformats.org/officeDocument/2006/relationships/image" Target="../media/image34.png"/><Relationship Id="rId6" Type="http://schemas.openxmlformats.org/officeDocument/2006/relationships/image" Target="../media/image27.svg"/><Relationship Id="rId5" Type="http://schemas.openxmlformats.org/officeDocument/2006/relationships/image" Target="../media/image36.png"/><Relationship Id="rId4" Type="http://schemas.openxmlformats.org/officeDocument/2006/relationships/image" Target="../media/image4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svg"/><Relationship Id="rId1" Type="http://schemas.openxmlformats.org/officeDocument/2006/relationships/image" Target="../media/image38.png"/><Relationship Id="rId6" Type="http://schemas.openxmlformats.org/officeDocument/2006/relationships/image" Target="../media/image50.svg"/><Relationship Id="rId5" Type="http://schemas.openxmlformats.org/officeDocument/2006/relationships/image" Target="../media/image40.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745880B-BB78-45DD-AF01-03EB64EB86F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83B9B15-3980-4BD3-9818-775A3A815206}">
      <dgm:prSet/>
      <dgm:spPr/>
      <dgm:t>
        <a:bodyPr/>
        <a:lstStyle/>
        <a:p>
          <a:r>
            <a:rPr lang="en-IE" dirty="0"/>
            <a:t>ethical impact agents: technologies that have an ethical impact (e.g. using robots instead of slaves)</a:t>
          </a:r>
          <a:endParaRPr lang="en-US" dirty="0"/>
        </a:p>
      </dgm:t>
    </dgm:pt>
    <dgm:pt modelId="{0F8D4527-7514-4448-8B78-E764798C19D7}" type="parTrans" cxnId="{E7D340CB-9A4C-4828-882C-AEC9D2823F8B}">
      <dgm:prSet/>
      <dgm:spPr/>
      <dgm:t>
        <a:bodyPr/>
        <a:lstStyle/>
        <a:p>
          <a:endParaRPr lang="en-US"/>
        </a:p>
      </dgm:t>
    </dgm:pt>
    <dgm:pt modelId="{D939D9AA-3B9D-40B0-B641-1BE4AB984A02}" type="sibTrans" cxnId="{E7D340CB-9A4C-4828-882C-AEC9D2823F8B}">
      <dgm:prSet/>
      <dgm:spPr/>
      <dgm:t>
        <a:bodyPr/>
        <a:lstStyle/>
        <a:p>
          <a:endParaRPr lang="en-US"/>
        </a:p>
      </dgm:t>
    </dgm:pt>
    <dgm:pt modelId="{078DFA1C-8B80-4956-95C7-92A76DBDC23D}">
      <dgm:prSet/>
      <dgm:spPr/>
      <dgm:t>
        <a:bodyPr/>
        <a:lstStyle/>
        <a:p>
          <a:r>
            <a:rPr lang="en-IE"/>
            <a:t>implicit ethical agents: the technology’s construction constrains specified behaviour that impacts on ethical parameters (e.g. safety software) </a:t>
          </a:r>
          <a:endParaRPr lang="en-US"/>
        </a:p>
      </dgm:t>
    </dgm:pt>
    <dgm:pt modelId="{0B8059E8-CDA4-4307-8749-F1039AE85B1E}" type="parTrans" cxnId="{6CAB00AE-2E1D-4D8A-BF18-212D63662CFC}">
      <dgm:prSet/>
      <dgm:spPr/>
      <dgm:t>
        <a:bodyPr/>
        <a:lstStyle/>
        <a:p>
          <a:endParaRPr lang="en-US"/>
        </a:p>
      </dgm:t>
    </dgm:pt>
    <dgm:pt modelId="{ED87B753-C699-418F-B3F3-FFEC3895A9A0}" type="sibTrans" cxnId="{6CAB00AE-2E1D-4D8A-BF18-212D63662CFC}">
      <dgm:prSet/>
      <dgm:spPr/>
      <dgm:t>
        <a:bodyPr/>
        <a:lstStyle/>
        <a:p>
          <a:endParaRPr lang="en-US"/>
        </a:p>
      </dgm:t>
    </dgm:pt>
    <dgm:pt modelId="{C4303482-C4B2-431B-97C0-F307835BCE47}">
      <dgm:prSet/>
      <dgm:spPr/>
      <dgm:t>
        <a:bodyPr/>
        <a:lstStyle/>
        <a:p>
          <a:r>
            <a:rPr lang="en-IE" dirty="0"/>
            <a:t>explicit ethical agents: technologies that represent ethical categories and perform ethical analysis resulting in moral judgments (e.g. ethics as skill understood in analogy to chess playing)</a:t>
          </a:r>
          <a:endParaRPr lang="en-US" dirty="0"/>
        </a:p>
      </dgm:t>
    </dgm:pt>
    <dgm:pt modelId="{8CB64A19-4E0B-46ED-9E2C-996C6995FA4F}" type="parTrans" cxnId="{9F64A214-3BA5-4A3A-BAC5-0AB4BEFA341F}">
      <dgm:prSet/>
      <dgm:spPr/>
      <dgm:t>
        <a:bodyPr/>
        <a:lstStyle/>
        <a:p>
          <a:endParaRPr lang="en-US"/>
        </a:p>
      </dgm:t>
    </dgm:pt>
    <dgm:pt modelId="{610B88F3-7765-4FFB-B269-151318582156}" type="sibTrans" cxnId="{9F64A214-3BA5-4A3A-BAC5-0AB4BEFA341F}">
      <dgm:prSet/>
      <dgm:spPr/>
      <dgm:t>
        <a:bodyPr/>
        <a:lstStyle/>
        <a:p>
          <a:endParaRPr lang="en-US"/>
        </a:p>
      </dgm:t>
    </dgm:pt>
    <dgm:pt modelId="{3120A4D2-5AC7-4788-820C-33CF8D6048E3}">
      <dgm:prSet/>
      <dgm:spPr/>
      <dgm:t>
        <a:bodyPr/>
        <a:lstStyle/>
        <a:p>
          <a:r>
            <a:rPr lang="en-IE"/>
            <a:t>full ethical agents: fulfills 3., but potentially additional characteristics required, such as consciousness, intentionality, free will</a:t>
          </a:r>
          <a:endParaRPr lang="en-US"/>
        </a:p>
      </dgm:t>
    </dgm:pt>
    <dgm:pt modelId="{DBBF36CD-96E4-4FB9-8C4F-9AB93E68A48E}" type="parTrans" cxnId="{C795D6DA-3C87-4B2B-B8EE-3F5D15684336}">
      <dgm:prSet/>
      <dgm:spPr/>
      <dgm:t>
        <a:bodyPr/>
        <a:lstStyle/>
        <a:p>
          <a:endParaRPr lang="en-US"/>
        </a:p>
      </dgm:t>
    </dgm:pt>
    <dgm:pt modelId="{290498C5-408C-4529-8026-7DAA8572200F}" type="sibTrans" cxnId="{C795D6DA-3C87-4B2B-B8EE-3F5D15684336}">
      <dgm:prSet/>
      <dgm:spPr/>
      <dgm:t>
        <a:bodyPr/>
        <a:lstStyle/>
        <a:p>
          <a:endParaRPr lang="en-US"/>
        </a:p>
      </dgm:t>
    </dgm:pt>
    <dgm:pt modelId="{587F7551-ED4B-45B3-B4D3-E405EAD0270A}" type="pres">
      <dgm:prSet presAssocID="{5745880B-BB78-45DD-AF01-03EB64EB86F5}" presName="linear" presStyleCnt="0">
        <dgm:presLayoutVars>
          <dgm:animLvl val="lvl"/>
          <dgm:resizeHandles val="exact"/>
        </dgm:presLayoutVars>
      </dgm:prSet>
      <dgm:spPr/>
      <dgm:t>
        <a:bodyPr/>
        <a:lstStyle/>
        <a:p>
          <a:endParaRPr lang="en-US"/>
        </a:p>
      </dgm:t>
    </dgm:pt>
    <dgm:pt modelId="{ECFFD26B-1C71-4C68-90C1-550BA9CEAC10}" type="pres">
      <dgm:prSet presAssocID="{483B9B15-3980-4BD3-9818-775A3A815206}" presName="parentText" presStyleLbl="node1" presStyleIdx="0" presStyleCnt="4">
        <dgm:presLayoutVars>
          <dgm:chMax val="0"/>
          <dgm:bulletEnabled val="1"/>
        </dgm:presLayoutVars>
      </dgm:prSet>
      <dgm:spPr/>
      <dgm:t>
        <a:bodyPr/>
        <a:lstStyle/>
        <a:p>
          <a:endParaRPr lang="en-US"/>
        </a:p>
      </dgm:t>
    </dgm:pt>
    <dgm:pt modelId="{9E733A09-2FE0-4026-8EE6-E3CB542181AF}" type="pres">
      <dgm:prSet presAssocID="{D939D9AA-3B9D-40B0-B641-1BE4AB984A02}" presName="spacer" presStyleCnt="0"/>
      <dgm:spPr/>
    </dgm:pt>
    <dgm:pt modelId="{56C144C3-4717-4817-942D-71864B58F8AA}" type="pres">
      <dgm:prSet presAssocID="{078DFA1C-8B80-4956-95C7-92A76DBDC23D}" presName="parentText" presStyleLbl="node1" presStyleIdx="1" presStyleCnt="4">
        <dgm:presLayoutVars>
          <dgm:chMax val="0"/>
          <dgm:bulletEnabled val="1"/>
        </dgm:presLayoutVars>
      </dgm:prSet>
      <dgm:spPr/>
      <dgm:t>
        <a:bodyPr/>
        <a:lstStyle/>
        <a:p>
          <a:endParaRPr lang="en-US"/>
        </a:p>
      </dgm:t>
    </dgm:pt>
    <dgm:pt modelId="{5A451323-2448-4080-84ED-5D5EDD0195B9}" type="pres">
      <dgm:prSet presAssocID="{ED87B753-C699-418F-B3F3-FFEC3895A9A0}" presName="spacer" presStyleCnt="0"/>
      <dgm:spPr/>
    </dgm:pt>
    <dgm:pt modelId="{B9A4BC9C-A0A2-4F9D-BC02-9C94276ACC1D}" type="pres">
      <dgm:prSet presAssocID="{C4303482-C4B2-431B-97C0-F307835BCE47}" presName="parentText" presStyleLbl="node1" presStyleIdx="2" presStyleCnt="4">
        <dgm:presLayoutVars>
          <dgm:chMax val="0"/>
          <dgm:bulletEnabled val="1"/>
        </dgm:presLayoutVars>
      </dgm:prSet>
      <dgm:spPr/>
      <dgm:t>
        <a:bodyPr/>
        <a:lstStyle/>
        <a:p>
          <a:endParaRPr lang="en-US"/>
        </a:p>
      </dgm:t>
    </dgm:pt>
    <dgm:pt modelId="{C0DAFF43-7B48-48AF-9761-E72A237B82DE}" type="pres">
      <dgm:prSet presAssocID="{610B88F3-7765-4FFB-B269-151318582156}" presName="spacer" presStyleCnt="0"/>
      <dgm:spPr/>
    </dgm:pt>
    <dgm:pt modelId="{79F464F4-B0C9-4BE6-AE4B-1A3C6539DC58}" type="pres">
      <dgm:prSet presAssocID="{3120A4D2-5AC7-4788-820C-33CF8D6048E3}" presName="parentText" presStyleLbl="node1" presStyleIdx="3" presStyleCnt="4">
        <dgm:presLayoutVars>
          <dgm:chMax val="0"/>
          <dgm:bulletEnabled val="1"/>
        </dgm:presLayoutVars>
      </dgm:prSet>
      <dgm:spPr/>
      <dgm:t>
        <a:bodyPr/>
        <a:lstStyle/>
        <a:p>
          <a:endParaRPr lang="en-US"/>
        </a:p>
      </dgm:t>
    </dgm:pt>
  </dgm:ptLst>
  <dgm:cxnLst>
    <dgm:cxn modelId="{791328ED-3299-447B-8774-6DEA52B53666}" type="presOf" srcId="{483B9B15-3980-4BD3-9818-775A3A815206}" destId="{ECFFD26B-1C71-4C68-90C1-550BA9CEAC10}" srcOrd="0" destOrd="0" presId="urn:microsoft.com/office/officeart/2005/8/layout/vList2"/>
    <dgm:cxn modelId="{58F7D88B-2A8C-4796-B273-743ED915CDA0}" type="presOf" srcId="{078DFA1C-8B80-4956-95C7-92A76DBDC23D}" destId="{56C144C3-4717-4817-942D-71864B58F8AA}" srcOrd="0" destOrd="0" presId="urn:microsoft.com/office/officeart/2005/8/layout/vList2"/>
    <dgm:cxn modelId="{E7D340CB-9A4C-4828-882C-AEC9D2823F8B}" srcId="{5745880B-BB78-45DD-AF01-03EB64EB86F5}" destId="{483B9B15-3980-4BD3-9818-775A3A815206}" srcOrd="0" destOrd="0" parTransId="{0F8D4527-7514-4448-8B78-E764798C19D7}" sibTransId="{D939D9AA-3B9D-40B0-B641-1BE4AB984A02}"/>
    <dgm:cxn modelId="{C795D6DA-3C87-4B2B-B8EE-3F5D15684336}" srcId="{5745880B-BB78-45DD-AF01-03EB64EB86F5}" destId="{3120A4D2-5AC7-4788-820C-33CF8D6048E3}" srcOrd="3" destOrd="0" parTransId="{DBBF36CD-96E4-4FB9-8C4F-9AB93E68A48E}" sibTransId="{290498C5-408C-4529-8026-7DAA8572200F}"/>
    <dgm:cxn modelId="{9F64A214-3BA5-4A3A-BAC5-0AB4BEFA341F}" srcId="{5745880B-BB78-45DD-AF01-03EB64EB86F5}" destId="{C4303482-C4B2-431B-97C0-F307835BCE47}" srcOrd="2" destOrd="0" parTransId="{8CB64A19-4E0B-46ED-9E2C-996C6995FA4F}" sibTransId="{610B88F3-7765-4FFB-B269-151318582156}"/>
    <dgm:cxn modelId="{4D86ACC7-F1DA-401A-8A2A-F8E5B3F80DBC}" type="presOf" srcId="{C4303482-C4B2-431B-97C0-F307835BCE47}" destId="{B9A4BC9C-A0A2-4F9D-BC02-9C94276ACC1D}" srcOrd="0" destOrd="0" presId="urn:microsoft.com/office/officeart/2005/8/layout/vList2"/>
    <dgm:cxn modelId="{8A5A867A-4F6E-44D0-A4AB-EBD21CD71E55}" type="presOf" srcId="{5745880B-BB78-45DD-AF01-03EB64EB86F5}" destId="{587F7551-ED4B-45B3-B4D3-E405EAD0270A}" srcOrd="0" destOrd="0" presId="urn:microsoft.com/office/officeart/2005/8/layout/vList2"/>
    <dgm:cxn modelId="{6CAB00AE-2E1D-4D8A-BF18-212D63662CFC}" srcId="{5745880B-BB78-45DD-AF01-03EB64EB86F5}" destId="{078DFA1C-8B80-4956-95C7-92A76DBDC23D}" srcOrd="1" destOrd="0" parTransId="{0B8059E8-CDA4-4307-8749-F1039AE85B1E}" sibTransId="{ED87B753-C699-418F-B3F3-FFEC3895A9A0}"/>
    <dgm:cxn modelId="{2342A2E3-3189-4781-96A3-108D9720A1F2}" type="presOf" srcId="{3120A4D2-5AC7-4788-820C-33CF8D6048E3}" destId="{79F464F4-B0C9-4BE6-AE4B-1A3C6539DC58}" srcOrd="0" destOrd="0" presId="urn:microsoft.com/office/officeart/2005/8/layout/vList2"/>
    <dgm:cxn modelId="{C02C3AE6-CCB7-499E-8BC7-06B628C754E6}" type="presParOf" srcId="{587F7551-ED4B-45B3-B4D3-E405EAD0270A}" destId="{ECFFD26B-1C71-4C68-90C1-550BA9CEAC10}" srcOrd="0" destOrd="0" presId="urn:microsoft.com/office/officeart/2005/8/layout/vList2"/>
    <dgm:cxn modelId="{7234C3DD-27CC-4428-8889-38D3887A686C}" type="presParOf" srcId="{587F7551-ED4B-45B3-B4D3-E405EAD0270A}" destId="{9E733A09-2FE0-4026-8EE6-E3CB542181AF}" srcOrd="1" destOrd="0" presId="urn:microsoft.com/office/officeart/2005/8/layout/vList2"/>
    <dgm:cxn modelId="{7C2BB3E9-D2F7-450B-AE2E-AB43841375F1}" type="presParOf" srcId="{587F7551-ED4B-45B3-B4D3-E405EAD0270A}" destId="{56C144C3-4717-4817-942D-71864B58F8AA}" srcOrd="2" destOrd="0" presId="urn:microsoft.com/office/officeart/2005/8/layout/vList2"/>
    <dgm:cxn modelId="{7FBD8D0E-22BF-4F45-9878-55CCB4FF4D5B}" type="presParOf" srcId="{587F7551-ED4B-45B3-B4D3-E405EAD0270A}" destId="{5A451323-2448-4080-84ED-5D5EDD0195B9}" srcOrd="3" destOrd="0" presId="urn:microsoft.com/office/officeart/2005/8/layout/vList2"/>
    <dgm:cxn modelId="{83BF1B52-BF05-4AD2-84E9-F0B481E4FC9F}" type="presParOf" srcId="{587F7551-ED4B-45B3-B4D3-E405EAD0270A}" destId="{B9A4BC9C-A0A2-4F9D-BC02-9C94276ACC1D}" srcOrd="4" destOrd="0" presId="urn:microsoft.com/office/officeart/2005/8/layout/vList2"/>
    <dgm:cxn modelId="{29708FBC-3248-4D10-8BC5-DE3FF1467D7F}" type="presParOf" srcId="{587F7551-ED4B-45B3-B4D3-E405EAD0270A}" destId="{C0DAFF43-7B48-48AF-9761-E72A237B82DE}" srcOrd="5" destOrd="0" presId="urn:microsoft.com/office/officeart/2005/8/layout/vList2"/>
    <dgm:cxn modelId="{C4EAFD9C-9133-4020-B875-44B73D396C79}" type="presParOf" srcId="{587F7551-ED4B-45B3-B4D3-E405EAD0270A}" destId="{79F464F4-B0C9-4BE6-AE4B-1A3C6539DC5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ADD8B-CFAF-4570-B546-DB842A0C4ED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A6052DE-0436-4929-BA2B-44BAD8F56392}">
      <dgm:prSet/>
      <dgm:spPr/>
      <dgm:t>
        <a:bodyPr/>
        <a:lstStyle/>
        <a:p>
          <a:r>
            <a:rPr lang="en-IE"/>
            <a:t>the decision-making capabilities of such systems do not involve any explicit representation of moral reasoning. </a:t>
          </a:r>
          <a:endParaRPr lang="en-US"/>
        </a:p>
      </dgm:t>
    </dgm:pt>
    <dgm:pt modelId="{752CBCCC-A033-4B35-ABEF-089D219F0EE2}" type="parTrans" cxnId="{29829A1E-5F28-4715-BE2C-3E1363C210A8}">
      <dgm:prSet/>
      <dgm:spPr/>
      <dgm:t>
        <a:bodyPr/>
        <a:lstStyle/>
        <a:p>
          <a:endParaRPr lang="en-US"/>
        </a:p>
      </dgm:t>
    </dgm:pt>
    <dgm:pt modelId="{3E97F7C3-32E6-4A81-9E2B-8C325AE27A5A}" type="sibTrans" cxnId="{29829A1E-5F28-4715-BE2C-3E1363C210A8}">
      <dgm:prSet/>
      <dgm:spPr/>
      <dgm:t>
        <a:bodyPr/>
        <a:lstStyle/>
        <a:p>
          <a:endParaRPr lang="en-US"/>
        </a:p>
      </dgm:t>
    </dgm:pt>
    <dgm:pt modelId="{A184809A-65D1-49C9-82C8-3335580D90A7}">
      <dgm:prSet/>
      <dgm:spPr/>
      <dgm:t>
        <a:bodyPr/>
        <a:lstStyle/>
        <a:p>
          <a:r>
            <a:rPr lang="en-IE" dirty="0"/>
            <a:t>the sensory capacities of these systems are not tuned to ethically relevant features of the world. </a:t>
          </a:r>
          <a:endParaRPr lang="en-US" dirty="0"/>
        </a:p>
      </dgm:t>
    </dgm:pt>
    <dgm:pt modelId="{397DA9D6-41CB-4F13-BED8-FA8D42DC3125}" type="parTrans" cxnId="{A904BA64-04B2-444F-8189-650AB897E35E}">
      <dgm:prSet/>
      <dgm:spPr/>
      <dgm:t>
        <a:bodyPr/>
        <a:lstStyle/>
        <a:p>
          <a:endParaRPr lang="en-US"/>
        </a:p>
      </dgm:t>
    </dgm:pt>
    <dgm:pt modelId="{453AA737-B822-483B-B09A-C54959B29881}" type="sibTrans" cxnId="{A904BA64-04B2-444F-8189-650AB897E35E}">
      <dgm:prSet/>
      <dgm:spPr/>
      <dgm:t>
        <a:bodyPr/>
        <a:lstStyle/>
        <a:p>
          <a:endParaRPr lang="en-US"/>
        </a:p>
      </dgm:t>
    </dgm:pt>
    <dgm:pt modelId="{3FC40955-CB48-4D3B-8D4A-A1D107249208}">
      <dgm:prSet/>
      <dgm:spPr/>
      <dgm:t>
        <a:bodyPr/>
        <a:lstStyle/>
        <a:p>
          <a:r>
            <a:rPr lang="en-IE"/>
            <a:t>“A breathalyzer-equipped car might prevent you from starting it, but it cannot tell whether you are bleeding to death in the process. Nor can it appreciate the moral significance of its refusal to start the engine.” </a:t>
          </a:r>
          <a:endParaRPr lang="en-US"/>
        </a:p>
      </dgm:t>
    </dgm:pt>
    <dgm:pt modelId="{590DD14C-9408-492D-A295-0CFCF644CC2E}" type="parTrans" cxnId="{92800F5C-7004-4CB6-956D-2ACAD259295C}">
      <dgm:prSet/>
      <dgm:spPr/>
      <dgm:t>
        <a:bodyPr/>
        <a:lstStyle/>
        <a:p>
          <a:endParaRPr lang="en-US"/>
        </a:p>
      </dgm:t>
    </dgm:pt>
    <dgm:pt modelId="{1411378D-CE44-45B6-977C-8523E6CB2F28}" type="sibTrans" cxnId="{92800F5C-7004-4CB6-956D-2ACAD259295C}">
      <dgm:prSet/>
      <dgm:spPr/>
      <dgm:t>
        <a:bodyPr/>
        <a:lstStyle/>
        <a:p>
          <a:endParaRPr lang="en-US"/>
        </a:p>
      </dgm:t>
    </dgm:pt>
    <dgm:pt modelId="{28BA996E-7DAE-4A58-8D22-B815EBE98B18}" type="pres">
      <dgm:prSet presAssocID="{06AADD8B-CFAF-4570-B546-DB842A0C4ED1}" presName="linear" presStyleCnt="0">
        <dgm:presLayoutVars>
          <dgm:animLvl val="lvl"/>
          <dgm:resizeHandles val="exact"/>
        </dgm:presLayoutVars>
      </dgm:prSet>
      <dgm:spPr/>
      <dgm:t>
        <a:bodyPr/>
        <a:lstStyle/>
        <a:p>
          <a:endParaRPr lang="en-US"/>
        </a:p>
      </dgm:t>
    </dgm:pt>
    <dgm:pt modelId="{8FAAD465-CBE2-4981-8F4F-8E21AF3DC845}" type="pres">
      <dgm:prSet presAssocID="{BA6052DE-0436-4929-BA2B-44BAD8F56392}" presName="parentText" presStyleLbl="node1" presStyleIdx="0" presStyleCnt="3">
        <dgm:presLayoutVars>
          <dgm:chMax val="0"/>
          <dgm:bulletEnabled val="1"/>
        </dgm:presLayoutVars>
      </dgm:prSet>
      <dgm:spPr/>
      <dgm:t>
        <a:bodyPr/>
        <a:lstStyle/>
        <a:p>
          <a:endParaRPr lang="en-US"/>
        </a:p>
      </dgm:t>
    </dgm:pt>
    <dgm:pt modelId="{8B2695E8-73B9-4D31-8662-860183D184B3}" type="pres">
      <dgm:prSet presAssocID="{3E97F7C3-32E6-4A81-9E2B-8C325AE27A5A}" presName="spacer" presStyleCnt="0"/>
      <dgm:spPr/>
    </dgm:pt>
    <dgm:pt modelId="{D7C6B4D4-391D-4B29-A6B6-98E06671D158}" type="pres">
      <dgm:prSet presAssocID="{A184809A-65D1-49C9-82C8-3335580D90A7}" presName="parentText" presStyleLbl="node1" presStyleIdx="1" presStyleCnt="3">
        <dgm:presLayoutVars>
          <dgm:chMax val="0"/>
          <dgm:bulletEnabled val="1"/>
        </dgm:presLayoutVars>
      </dgm:prSet>
      <dgm:spPr/>
      <dgm:t>
        <a:bodyPr/>
        <a:lstStyle/>
        <a:p>
          <a:endParaRPr lang="en-US"/>
        </a:p>
      </dgm:t>
    </dgm:pt>
    <dgm:pt modelId="{39B16FA1-D224-4AB7-B521-00651EBA6ED5}" type="pres">
      <dgm:prSet presAssocID="{453AA737-B822-483B-B09A-C54959B29881}" presName="spacer" presStyleCnt="0"/>
      <dgm:spPr/>
    </dgm:pt>
    <dgm:pt modelId="{53F58F35-2A18-44D2-BE2E-6D52D0A57FC8}" type="pres">
      <dgm:prSet presAssocID="{3FC40955-CB48-4D3B-8D4A-A1D107249208}" presName="parentText" presStyleLbl="node1" presStyleIdx="2" presStyleCnt="3">
        <dgm:presLayoutVars>
          <dgm:chMax val="0"/>
          <dgm:bulletEnabled val="1"/>
        </dgm:presLayoutVars>
      </dgm:prSet>
      <dgm:spPr/>
      <dgm:t>
        <a:bodyPr/>
        <a:lstStyle/>
        <a:p>
          <a:endParaRPr lang="en-US"/>
        </a:p>
      </dgm:t>
    </dgm:pt>
  </dgm:ptLst>
  <dgm:cxnLst>
    <dgm:cxn modelId="{CF0AB63B-D310-46EE-A1C3-43B133E13274}" type="presOf" srcId="{3FC40955-CB48-4D3B-8D4A-A1D107249208}" destId="{53F58F35-2A18-44D2-BE2E-6D52D0A57FC8}" srcOrd="0" destOrd="0" presId="urn:microsoft.com/office/officeart/2005/8/layout/vList2"/>
    <dgm:cxn modelId="{A904BA64-04B2-444F-8189-650AB897E35E}" srcId="{06AADD8B-CFAF-4570-B546-DB842A0C4ED1}" destId="{A184809A-65D1-49C9-82C8-3335580D90A7}" srcOrd="1" destOrd="0" parTransId="{397DA9D6-41CB-4F13-BED8-FA8D42DC3125}" sibTransId="{453AA737-B822-483B-B09A-C54959B29881}"/>
    <dgm:cxn modelId="{2126549F-8E54-4E7A-8DB0-AAA16C068B34}" type="presOf" srcId="{A184809A-65D1-49C9-82C8-3335580D90A7}" destId="{D7C6B4D4-391D-4B29-A6B6-98E06671D158}" srcOrd="0" destOrd="0" presId="urn:microsoft.com/office/officeart/2005/8/layout/vList2"/>
    <dgm:cxn modelId="{92800F5C-7004-4CB6-956D-2ACAD259295C}" srcId="{06AADD8B-CFAF-4570-B546-DB842A0C4ED1}" destId="{3FC40955-CB48-4D3B-8D4A-A1D107249208}" srcOrd="2" destOrd="0" parTransId="{590DD14C-9408-492D-A295-0CFCF644CC2E}" sibTransId="{1411378D-CE44-45B6-977C-8523E6CB2F28}"/>
    <dgm:cxn modelId="{29829A1E-5F28-4715-BE2C-3E1363C210A8}" srcId="{06AADD8B-CFAF-4570-B546-DB842A0C4ED1}" destId="{BA6052DE-0436-4929-BA2B-44BAD8F56392}" srcOrd="0" destOrd="0" parTransId="{752CBCCC-A033-4B35-ABEF-089D219F0EE2}" sibTransId="{3E97F7C3-32E6-4A81-9E2B-8C325AE27A5A}"/>
    <dgm:cxn modelId="{999E8782-A037-45A6-86DF-7EACA303DF2A}" type="presOf" srcId="{BA6052DE-0436-4929-BA2B-44BAD8F56392}" destId="{8FAAD465-CBE2-4981-8F4F-8E21AF3DC845}" srcOrd="0" destOrd="0" presId="urn:microsoft.com/office/officeart/2005/8/layout/vList2"/>
    <dgm:cxn modelId="{16C515DB-EA90-48A9-A43D-7D8243832EA5}" type="presOf" srcId="{06AADD8B-CFAF-4570-B546-DB842A0C4ED1}" destId="{28BA996E-7DAE-4A58-8D22-B815EBE98B18}" srcOrd="0" destOrd="0" presId="urn:microsoft.com/office/officeart/2005/8/layout/vList2"/>
    <dgm:cxn modelId="{4C7D011F-DF98-4ECB-AFF8-FCA7DFF41A9C}" type="presParOf" srcId="{28BA996E-7DAE-4A58-8D22-B815EBE98B18}" destId="{8FAAD465-CBE2-4981-8F4F-8E21AF3DC845}" srcOrd="0" destOrd="0" presId="urn:microsoft.com/office/officeart/2005/8/layout/vList2"/>
    <dgm:cxn modelId="{1FD3A884-45A2-41B7-975F-029D378F6729}" type="presParOf" srcId="{28BA996E-7DAE-4A58-8D22-B815EBE98B18}" destId="{8B2695E8-73B9-4D31-8662-860183D184B3}" srcOrd="1" destOrd="0" presId="urn:microsoft.com/office/officeart/2005/8/layout/vList2"/>
    <dgm:cxn modelId="{0E1DCE98-F62F-4797-BFB1-0967285B8A3F}" type="presParOf" srcId="{28BA996E-7DAE-4A58-8D22-B815EBE98B18}" destId="{D7C6B4D4-391D-4B29-A6B6-98E06671D158}" srcOrd="2" destOrd="0" presId="urn:microsoft.com/office/officeart/2005/8/layout/vList2"/>
    <dgm:cxn modelId="{AF2CCECE-51EC-4E3F-9A7A-8272503B0469}" type="presParOf" srcId="{28BA996E-7DAE-4A58-8D22-B815EBE98B18}" destId="{39B16FA1-D224-4AB7-B521-00651EBA6ED5}" srcOrd="3" destOrd="0" presId="urn:microsoft.com/office/officeart/2005/8/layout/vList2"/>
    <dgm:cxn modelId="{646AB34F-AC8C-400F-AE8B-3B4895326D08}" type="presParOf" srcId="{28BA996E-7DAE-4A58-8D22-B815EBE98B18}" destId="{53F58F35-2A18-44D2-BE2E-6D52D0A57FC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6C598-C065-4F16-9111-2C62DCA2A679}"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55BC2661-2F96-4E87-95AB-4E47672FB2E5}">
      <dgm:prSet/>
      <dgm:spPr/>
      <dgm:t>
        <a:bodyPr/>
        <a:lstStyle/>
        <a:p>
          <a:r>
            <a:rPr lang="en-IE"/>
            <a:t>operational morality: Systems with very limited autonomy and sensitivity, their moral use is entirely in the hands of designers and users</a:t>
          </a:r>
          <a:endParaRPr lang="en-US"/>
        </a:p>
      </dgm:t>
    </dgm:pt>
    <dgm:pt modelId="{C896147B-FFBA-4B9C-AA6B-4358148BCB63}" type="parTrans" cxnId="{41FB8897-A250-4760-8851-7B987991C558}">
      <dgm:prSet/>
      <dgm:spPr/>
      <dgm:t>
        <a:bodyPr/>
        <a:lstStyle/>
        <a:p>
          <a:endParaRPr lang="en-US"/>
        </a:p>
      </dgm:t>
    </dgm:pt>
    <dgm:pt modelId="{35C375A2-9148-4559-BC71-72D3B831C4B5}" type="sibTrans" cxnId="{41FB8897-A250-4760-8851-7B987991C558}">
      <dgm:prSet/>
      <dgm:spPr/>
      <dgm:t>
        <a:bodyPr/>
        <a:lstStyle/>
        <a:p>
          <a:endParaRPr lang="en-US"/>
        </a:p>
      </dgm:t>
    </dgm:pt>
    <dgm:pt modelId="{6B3AA10D-A767-43C2-87D2-3B88A8E18EBE}">
      <dgm:prSet/>
      <dgm:spPr/>
      <dgm:t>
        <a:bodyPr/>
        <a:lstStyle/>
        <a:p>
          <a:r>
            <a:rPr lang="en-IE"/>
            <a:t>functional morality: more sophisticated technologies, where the machines themselves have the capacity for assessing and responding to moral challenges.</a:t>
          </a:r>
          <a:endParaRPr lang="en-US"/>
        </a:p>
      </dgm:t>
    </dgm:pt>
    <dgm:pt modelId="{FE48A294-2A25-4E29-8404-C25E3AE62E9D}" type="parTrans" cxnId="{EAE14CFB-A365-4EA4-BA54-6BD07AAC4AC6}">
      <dgm:prSet/>
      <dgm:spPr/>
      <dgm:t>
        <a:bodyPr/>
        <a:lstStyle/>
        <a:p>
          <a:endParaRPr lang="en-US"/>
        </a:p>
      </dgm:t>
    </dgm:pt>
    <dgm:pt modelId="{A71F7DEA-0382-42FD-B596-BB845282FBC1}" type="sibTrans" cxnId="{EAE14CFB-A365-4EA4-BA54-6BD07AAC4AC6}">
      <dgm:prSet/>
      <dgm:spPr/>
      <dgm:t>
        <a:bodyPr/>
        <a:lstStyle/>
        <a:p>
          <a:endParaRPr lang="en-US"/>
        </a:p>
      </dgm:t>
    </dgm:pt>
    <dgm:pt modelId="{B5C77987-1CA2-463B-B802-94563E473925}">
      <dgm:prSet/>
      <dgm:spPr/>
      <dgm:t>
        <a:bodyPr/>
        <a:lstStyle/>
        <a:p>
          <a:r>
            <a:rPr lang="en-IE"/>
            <a:t>full moral agency: genuine moral agency with responsibilities and rights, comparable to those of humans </a:t>
          </a:r>
          <a:endParaRPr lang="en-US"/>
        </a:p>
      </dgm:t>
    </dgm:pt>
    <dgm:pt modelId="{7C3978B4-5461-41F0-8814-913CCDD4EB50}" type="parTrans" cxnId="{34467515-B997-4D14-BA1F-FCD0820AC066}">
      <dgm:prSet/>
      <dgm:spPr/>
      <dgm:t>
        <a:bodyPr/>
        <a:lstStyle/>
        <a:p>
          <a:endParaRPr lang="en-US"/>
        </a:p>
      </dgm:t>
    </dgm:pt>
    <dgm:pt modelId="{7D6434AF-6A68-43AB-8742-A6D9A75C8ED5}" type="sibTrans" cxnId="{34467515-B997-4D14-BA1F-FCD0820AC066}">
      <dgm:prSet/>
      <dgm:spPr/>
      <dgm:t>
        <a:bodyPr/>
        <a:lstStyle/>
        <a:p>
          <a:endParaRPr lang="en-US"/>
        </a:p>
      </dgm:t>
    </dgm:pt>
    <dgm:pt modelId="{2651E625-B7B4-463D-9C22-030E85B543BC}" type="pres">
      <dgm:prSet presAssocID="{DAB6C598-C065-4F16-9111-2C62DCA2A679}" presName="Name0" presStyleCnt="0">
        <dgm:presLayoutVars>
          <dgm:dir/>
          <dgm:animLvl val="lvl"/>
          <dgm:resizeHandles val="exact"/>
        </dgm:presLayoutVars>
      </dgm:prSet>
      <dgm:spPr/>
      <dgm:t>
        <a:bodyPr/>
        <a:lstStyle/>
        <a:p>
          <a:endParaRPr lang="en-US"/>
        </a:p>
      </dgm:t>
    </dgm:pt>
    <dgm:pt modelId="{BEC3BEDC-DB7F-40C1-AB5B-DA1AB5366BE0}" type="pres">
      <dgm:prSet presAssocID="{B5C77987-1CA2-463B-B802-94563E473925}" presName="boxAndChildren" presStyleCnt="0"/>
      <dgm:spPr/>
    </dgm:pt>
    <dgm:pt modelId="{A7262142-E39A-416B-B88B-AE5723F58B81}" type="pres">
      <dgm:prSet presAssocID="{B5C77987-1CA2-463B-B802-94563E473925}" presName="parentTextBox" presStyleLbl="node1" presStyleIdx="0" presStyleCnt="3"/>
      <dgm:spPr/>
      <dgm:t>
        <a:bodyPr/>
        <a:lstStyle/>
        <a:p>
          <a:endParaRPr lang="en-US"/>
        </a:p>
      </dgm:t>
    </dgm:pt>
    <dgm:pt modelId="{80C33FE0-14C0-4609-A6F1-5CDFE9EB69B5}" type="pres">
      <dgm:prSet presAssocID="{A71F7DEA-0382-42FD-B596-BB845282FBC1}" presName="sp" presStyleCnt="0"/>
      <dgm:spPr/>
    </dgm:pt>
    <dgm:pt modelId="{2F704CDA-9A35-4602-B65A-505222F38078}" type="pres">
      <dgm:prSet presAssocID="{6B3AA10D-A767-43C2-87D2-3B88A8E18EBE}" presName="arrowAndChildren" presStyleCnt="0"/>
      <dgm:spPr/>
    </dgm:pt>
    <dgm:pt modelId="{435485F5-16C3-42E7-AFB1-92366869F5C9}" type="pres">
      <dgm:prSet presAssocID="{6B3AA10D-A767-43C2-87D2-3B88A8E18EBE}" presName="parentTextArrow" presStyleLbl="node1" presStyleIdx="1" presStyleCnt="3"/>
      <dgm:spPr/>
      <dgm:t>
        <a:bodyPr/>
        <a:lstStyle/>
        <a:p>
          <a:endParaRPr lang="en-US"/>
        </a:p>
      </dgm:t>
    </dgm:pt>
    <dgm:pt modelId="{D46CD40A-FD07-431F-B264-9644D710E12C}" type="pres">
      <dgm:prSet presAssocID="{35C375A2-9148-4559-BC71-72D3B831C4B5}" presName="sp" presStyleCnt="0"/>
      <dgm:spPr/>
    </dgm:pt>
    <dgm:pt modelId="{62CBB86B-E4A7-4299-AA44-DB53C02950A7}" type="pres">
      <dgm:prSet presAssocID="{55BC2661-2F96-4E87-95AB-4E47672FB2E5}" presName="arrowAndChildren" presStyleCnt="0"/>
      <dgm:spPr/>
    </dgm:pt>
    <dgm:pt modelId="{A4A8DCD9-D49F-4A33-AA06-0329658F4EFF}" type="pres">
      <dgm:prSet presAssocID="{55BC2661-2F96-4E87-95AB-4E47672FB2E5}" presName="parentTextArrow" presStyleLbl="node1" presStyleIdx="2" presStyleCnt="3"/>
      <dgm:spPr/>
      <dgm:t>
        <a:bodyPr/>
        <a:lstStyle/>
        <a:p>
          <a:endParaRPr lang="en-US"/>
        </a:p>
      </dgm:t>
    </dgm:pt>
  </dgm:ptLst>
  <dgm:cxnLst>
    <dgm:cxn modelId="{E3018D75-810E-4D67-9A8E-347F2ED5B624}" type="presOf" srcId="{DAB6C598-C065-4F16-9111-2C62DCA2A679}" destId="{2651E625-B7B4-463D-9C22-030E85B543BC}" srcOrd="0" destOrd="0" presId="urn:microsoft.com/office/officeart/2005/8/layout/process4"/>
    <dgm:cxn modelId="{41FB8897-A250-4760-8851-7B987991C558}" srcId="{DAB6C598-C065-4F16-9111-2C62DCA2A679}" destId="{55BC2661-2F96-4E87-95AB-4E47672FB2E5}" srcOrd="0" destOrd="0" parTransId="{C896147B-FFBA-4B9C-AA6B-4358148BCB63}" sibTransId="{35C375A2-9148-4559-BC71-72D3B831C4B5}"/>
    <dgm:cxn modelId="{9838546B-DF00-444B-866C-EDC073835584}" type="presOf" srcId="{55BC2661-2F96-4E87-95AB-4E47672FB2E5}" destId="{A4A8DCD9-D49F-4A33-AA06-0329658F4EFF}" srcOrd="0" destOrd="0" presId="urn:microsoft.com/office/officeart/2005/8/layout/process4"/>
    <dgm:cxn modelId="{6E9C0D89-03B1-464F-B8A1-BBB02B73CD50}" type="presOf" srcId="{6B3AA10D-A767-43C2-87D2-3B88A8E18EBE}" destId="{435485F5-16C3-42E7-AFB1-92366869F5C9}" srcOrd="0" destOrd="0" presId="urn:microsoft.com/office/officeart/2005/8/layout/process4"/>
    <dgm:cxn modelId="{EAE14CFB-A365-4EA4-BA54-6BD07AAC4AC6}" srcId="{DAB6C598-C065-4F16-9111-2C62DCA2A679}" destId="{6B3AA10D-A767-43C2-87D2-3B88A8E18EBE}" srcOrd="1" destOrd="0" parTransId="{FE48A294-2A25-4E29-8404-C25E3AE62E9D}" sibTransId="{A71F7DEA-0382-42FD-B596-BB845282FBC1}"/>
    <dgm:cxn modelId="{338563C0-0BC9-4E16-B01C-9CCAD4577AA6}" type="presOf" srcId="{B5C77987-1CA2-463B-B802-94563E473925}" destId="{A7262142-E39A-416B-B88B-AE5723F58B81}" srcOrd="0" destOrd="0" presId="urn:microsoft.com/office/officeart/2005/8/layout/process4"/>
    <dgm:cxn modelId="{34467515-B997-4D14-BA1F-FCD0820AC066}" srcId="{DAB6C598-C065-4F16-9111-2C62DCA2A679}" destId="{B5C77987-1CA2-463B-B802-94563E473925}" srcOrd="2" destOrd="0" parTransId="{7C3978B4-5461-41F0-8814-913CCDD4EB50}" sibTransId="{7D6434AF-6A68-43AB-8742-A6D9A75C8ED5}"/>
    <dgm:cxn modelId="{51203CC3-B760-4C53-AB51-A7D0D5F1A2AD}" type="presParOf" srcId="{2651E625-B7B4-463D-9C22-030E85B543BC}" destId="{BEC3BEDC-DB7F-40C1-AB5B-DA1AB5366BE0}" srcOrd="0" destOrd="0" presId="urn:microsoft.com/office/officeart/2005/8/layout/process4"/>
    <dgm:cxn modelId="{D42A22D8-37B6-4FBF-925E-65624313D017}" type="presParOf" srcId="{BEC3BEDC-DB7F-40C1-AB5B-DA1AB5366BE0}" destId="{A7262142-E39A-416B-B88B-AE5723F58B81}" srcOrd="0" destOrd="0" presId="urn:microsoft.com/office/officeart/2005/8/layout/process4"/>
    <dgm:cxn modelId="{9CF42266-520E-4441-A4E7-95D31613C575}" type="presParOf" srcId="{2651E625-B7B4-463D-9C22-030E85B543BC}" destId="{80C33FE0-14C0-4609-A6F1-5CDFE9EB69B5}" srcOrd="1" destOrd="0" presId="urn:microsoft.com/office/officeart/2005/8/layout/process4"/>
    <dgm:cxn modelId="{79F080AD-AED3-49E2-89D6-4E344790B9FB}" type="presParOf" srcId="{2651E625-B7B4-463D-9C22-030E85B543BC}" destId="{2F704CDA-9A35-4602-B65A-505222F38078}" srcOrd="2" destOrd="0" presId="urn:microsoft.com/office/officeart/2005/8/layout/process4"/>
    <dgm:cxn modelId="{6A1C6EAD-1CAB-4B83-800D-F1D66DD0DE04}" type="presParOf" srcId="{2F704CDA-9A35-4602-B65A-505222F38078}" destId="{435485F5-16C3-42E7-AFB1-92366869F5C9}" srcOrd="0" destOrd="0" presId="urn:microsoft.com/office/officeart/2005/8/layout/process4"/>
    <dgm:cxn modelId="{58145FF8-287E-4791-B775-F4B215397AD0}" type="presParOf" srcId="{2651E625-B7B4-463D-9C22-030E85B543BC}" destId="{D46CD40A-FD07-431F-B264-9644D710E12C}" srcOrd="3" destOrd="0" presId="urn:microsoft.com/office/officeart/2005/8/layout/process4"/>
    <dgm:cxn modelId="{AA58F6F5-16A9-42D9-8982-AB7F69A5E800}" type="presParOf" srcId="{2651E625-B7B4-463D-9C22-030E85B543BC}" destId="{62CBB86B-E4A7-4299-AA44-DB53C02950A7}" srcOrd="4" destOrd="0" presId="urn:microsoft.com/office/officeart/2005/8/layout/process4"/>
    <dgm:cxn modelId="{7EDBEFC1-2E45-4547-AE99-52C21151E403}" type="presParOf" srcId="{62CBB86B-E4A7-4299-AA44-DB53C02950A7}" destId="{A4A8DCD9-D49F-4A33-AA06-0329658F4EF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AF0EB-A176-42F1-B1DF-863DB290461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BE0B412-DE94-47A6-8A8A-7AFAE659B665}">
      <dgm:prSet/>
      <dgm:spPr/>
      <dgm:t>
        <a:bodyPr/>
        <a:lstStyle/>
        <a:p>
          <a:r>
            <a:rPr lang="en-IE"/>
            <a:t>Interactivity  </a:t>
          </a:r>
          <a:endParaRPr lang="en-US"/>
        </a:p>
      </dgm:t>
    </dgm:pt>
    <dgm:pt modelId="{3C7AB3D3-DF04-438F-9A31-9EFE6C2F445A}" type="parTrans" cxnId="{B0777F42-25C9-4A6F-9862-699E8ED1C6B3}">
      <dgm:prSet/>
      <dgm:spPr/>
      <dgm:t>
        <a:bodyPr/>
        <a:lstStyle/>
        <a:p>
          <a:endParaRPr lang="en-US"/>
        </a:p>
      </dgm:t>
    </dgm:pt>
    <dgm:pt modelId="{3DA4D530-2DFC-40EA-8CB2-C6C934D8D85E}" type="sibTrans" cxnId="{B0777F42-25C9-4A6F-9862-699E8ED1C6B3}">
      <dgm:prSet/>
      <dgm:spPr/>
      <dgm:t>
        <a:bodyPr/>
        <a:lstStyle/>
        <a:p>
          <a:endParaRPr lang="en-US"/>
        </a:p>
      </dgm:t>
    </dgm:pt>
    <dgm:pt modelId="{8C91A42D-F23D-4E59-858C-2F1EDCDBFE3D}">
      <dgm:prSet/>
      <dgm:spPr/>
      <dgm:t>
        <a:bodyPr/>
        <a:lstStyle/>
        <a:p>
          <a:r>
            <a:rPr lang="en-IE"/>
            <a:t>influences, and is influenced by, the environment</a:t>
          </a:r>
          <a:endParaRPr lang="en-US"/>
        </a:p>
      </dgm:t>
    </dgm:pt>
    <dgm:pt modelId="{0CE58F73-09C9-4A28-B4CC-0E9BEFEEEEDB}" type="parTrans" cxnId="{C46A4C21-C911-48D0-A01D-BBEACE12D267}">
      <dgm:prSet/>
      <dgm:spPr/>
      <dgm:t>
        <a:bodyPr/>
        <a:lstStyle/>
        <a:p>
          <a:endParaRPr lang="en-US"/>
        </a:p>
      </dgm:t>
    </dgm:pt>
    <dgm:pt modelId="{DCE4DC01-C039-4CD8-BD79-D77AF410E0D1}" type="sibTrans" cxnId="{C46A4C21-C911-48D0-A01D-BBEACE12D267}">
      <dgm:prSet/>
      <dgm:spPr/>
      <dgm:t>
        <a:bodyPr/>
        <a:lstStyle/>
        <a:p>
          <a:endParaRPr lang="en-US"/>
        </a:p>
      </dgm:t>
    </dgm:pt>
    <dgm:pt modelId="{66756F7A-893F-49B0-8E2A-67E80EC604DC}">
      <dgm:prSet/>
      <dgm:spPr/>
      <dgm:t>
        <a:bodyPr/>
        <a:lstStyle/>
        <a:p>
          <a:r>
            <a:rPr lang="en-IE"/>
            <a:t>Autonomy</a:t>
          </a:r>
          <a:endParaRPr lang="en-US"/>
        </a:p>
      </dgm:t>
    </dgm:pt>
    <dgm:pt modelId="{509238CE-4670-45A5-9DDC-8A75C0892598}" type="parTrans" cxnId="{0F058DE0-FA8D-4ED0-AF35-BC90DC4F5F4A}">
      <dgm:prSet/>
      <dgm:spPr/>
      <dgm:t>
        <a:bodyPr/>
        <a:lstStyle/>
        <a:p>
          <a:endParaRPr lang="en-US"/>
        </a:p>
      </dgm:t>
    </dgm:pt>
    <dgm:pt modelId="{036685E2-7C08-4CF0-BE99-22224B323642}" type="sibTrans" cxnId="{0F058DE0-FA8D-4ED0-AF35-BC90DC4F5F4A}">
      <dgm:prSet/>
      <dgm:spPr/>
      <dgm:t>
        <a:bodyPr/>
        <a:lstStyle/>
        <a:p>
          <a:endParaRPr lang="en-US"/>
        </a:p>
      </dgm:t>
    </dgm:pt>
    <dgm:pt modelId="{C7312ED1-63D6-4B32-B072-FCF9D7C4F898}">
      <dgm:prSet/>
      <dgm:spPr/>
      <dgm:t>
        <a:bodyPr/>
        <a:lstStyle/>
        <a:p>
          <a:r>
            <a:rPr lang="en-IE"/>
            <a:t>modifies its internal states by itself, to some extent independently from environmental stimuli</a:t>
          </a:r>
          <a:endParaRPr lang="en-US"/>
        </a:p>
      </dgm:t>
    </dgm:pt>
    <dgm:pt modelId="{637794FE-944C-4F70-9043-922563C516AC}" type="parTrans" cxnId="{E47AB11D-46A2-4817-A710-0FD1712723A2}">
      <dgm:prSet/>
      <dgm:spPr/>
      <dgm:t>
        <a:bodyPr/>
        <a:lstStyle/>
        <a:p>
          <a:endParaRPr lang="en-US"/>
        </a:p>
      </dgm:t>
    </dgm:pt>
    <dgm:pt modelId="{658F6802-19AB-481E-A788-C5062B05B04D}" type="sibTrans" cxnId="{E47AB11D-46A2-4817-A710-0FD1712723A2}">
      <dgm:prSet/>
      <dgm:spPr/>
      <dgm:t>
        <a:bodyPr/>
        <a:lstStyle/>
        <a:p>
          <a:endParaRPr lang="en-US"/>
        </a:p>
      </dgm:t>
    </dgm:pt>
    <dgm:pt modelId="{DDC4211A-7040-4D19-8E75-474A98B44E59}">
      <dgm:prSet/>
      <dgm:spPr/>
      <dgm:t>
        <a:bodyPr/>
        <a:lstStyle/>
        <a:p>
          <a:r>
            <a:rPr lang="en-IE"/>
            <a:t>Adaptability</a:t>
          </a:r>
          <a:endParaRPr lang="en-US"/>
        </a:p>
      </dgm:t>
    </dgm:pt>
    <dgm:pt modelId="{936F5F79-154A-427C-8E05-DFB5F1E704B1}" type="parTrans" cxnId="{50E6C1FB-CDCD-489B-B150-D0507761AB95}">
      <dgm:prSet/>
      <dgm:spPr/>
      <dgm:t>
        <a:bodyPr/>
        <a:lstStyle/>
        <a:p>
          <a:endParaRPr lang="en-US"/>
        </a:p>
      </dgm:t>
    </dgm:pt>
    <dgm:pt modelId="{A1F4C628-C072-4AE8-AB0C-74864A593FED}" type="sibTrans" cxnId="{50E6C1FB-CDCD-489B-B150-D0507761AB95}">
      <dgm:prSet/>
      <dgm:spPr/>
      <dgm:t>
        <a:bodyPr/>
        <a:lstStyle/>
        <a:p>
          <a:endParaRPr lang="en-US"/>
        </a:p>
      </dgm:t>
    </dgm:pt>
    <dgm:pt modelId="{2E7F6855-4317-437E-A3EC-5CEEBC326CB7}">
      <dgm:prSet/>
      <dgm:spPr/>
      <dgm:t>
        <a:bodyPr/>
        <a:lstStyle/>
        <a:p>
          <a:r>
            <a:rPr lang="en-IE"/>
            <a:t>changes its ways according to its past performances</a:t>
          </a:r>
          <a:endParaRPr lang="en-US"/>
        </a:p>
      </dgm:t>
    </dgm:pt>
    <dgm:pt modelId="{CB70C74D-C6CC-40E0-AAA8-DA9357ED224B}" type="parTrans" cxnId="{82A6A713-D930-4956-AA21-74B0BF6B73D6}">
      <dgm:prSet/>
      <dgm:spPr/>
      <dgm:t>
        <a:bodyPr/>
        <a:lstStyle/>
        <a:p>
          <a:endParaRPr lang="en-US"/>
        </a:p>
      </dgm:t>
    </dgm:pt>
    <dgm:pt modelId="{30B6D002-F42B-4AA9-BBC7-D8377990EDC8}" type="sibTrans" cxnId="{82A6A713-D930-4956-AA21-74B0BF6B73D6}">
      <dgm:prSet/>
      <dgm:spPr/>
      <dgm:t>
        <a:bodyPr/>
        <a:lstStyle/>
        <a:p>
          <a:endParaRPr lang="en-US"/>
        </a:p>
      </dgm:t>
    </dgm:pt>
    <dgm:pt modelId="{689CB543-0CD2-4185-A767-29B4BB6D948C}">
      <dgm:prSet/>
      <dgm:spPr/>
      <dgm:t>
        <a:bodyPr/>
        <a:lstStyle/>
        <a:p>
          <a:r>
            <a:rPr lang="en-IE"/>
            <a:t>Ability to cause moral effects. </a:t>
          </a:r>
          <a:endParaRPr lang="en-US"/>
        </a:p>
      </dgm:t>
    </dgm:pt>
    <dgm:pt modelId="{4A60B0B0-F546-452B-9E0C-E2ED88663045}" type="parTrans" cxnId="{3F47AE2C-4798-4985-A2D4-67D5411C9DBD}">
      <dgm:prSet/>
      <dgm:spPr/>
      <dgm:t>
        <a:bodyPr/>
        <a:lstStyle/>
        <a:p>
          <a:endParaRPr lang="en-US"/>
        </a:p>
      </dgm:t>
    </dgm:pt>
    <dgm:pt modelId="{7CD4BB30-9525-4CB2-82E2-A7889568C49A}" type="sibTrans" cxnId="{3F47AE2C-4798-4985-A2D4-67D5411C9DBD}">
      <dgm:prSet/>
      <dgm:spPr/>
      <dgm:t>
        <a:bodyPr/>
        <a:lstStyle/>
        <a:p>
          <a:endParaRPr lang="en-US"/>
        </a:p>
      </dgm:t>
    </dgm:pt>
    <dgm:pt modelId="{5CCD4BB5-15D6-4252-9599-8BC75EB810A2}">
      <dgm:prSet/>
      <dgm:spPr/>
      <dgm:t>
        <a:bodyPr/>
        <a:lstStyle/>
        <a:p>
          <a:r>
            <a:rPr lang="en-IE"/>
            <a:t>generates effects that may be morally assessed as good or evil</a:t>
          </a:r>
          <a:endParaRPr lang="en-US"/>
        </a:p>
      </dgm:t>
    </dgm:pt>
    <dgm:pt modelId="{1C0FFF79-5D44-4DE9-A6C8-529D2DA49AD2}" type="parTrans" cxnId="{35FE3E2A-6843-4524-A4D3-A6053CAECACF}">
      <dgm:prSet/>
      <dgm:spPr/>
      <dgm:t>
        <a:bodyPr/>
        <a:lstStyle/>
        <a:p>
          <a:endParaRPr lang="en-US"/>
        </a:p>
      </dgm:t>
    </dgm:pt>
    <dgm:pt modelId="{33F37EF7-D368-4298-832E-85F5B446F1ED}" type="sibTrans" cxnId="{35FE3E2A-6843-4524-A4D3-A6053CAECACF}">
      <dgm:prSet/>
      <dgm:spPr/>
      <dgm:t>
        <a:bodyPr/>
        <a:lstStyle/>
        <a:p>
          <a:endParaRPr lang="en-US"/>
        </a:p>
      </dgm:t>
    </dgm:pt>
    <dgm:pt modelId="{8490497B-46B7-4478-A485-D46EA41A2FD8}" type="pres">
      <dgm:prSet presAssocID="{958AF0EB-A176-42F1-B1DF-863DB290461D}" presName="root" presStyleCnt="0">
        <dgm:presLayoutVars>
          <dgm:dir/>
          <dgm:resizeHandles val="exact"/>
        </dgm:presLayoutVars>
      </dgm:prSet>
      <dgm:spPr/>
      <dgm:t>
        <a:bodyPr/>
        <a:lstStyle/>
        <a:p>
          <a:endParaRPr lang="en-US"/>
        </a:p>
      </dgm:t>
    </dgm:pt>
    <dgm:pt modelId="{94987F47-89E3-4D33-9E3C-5AC1400A5143}" type="pres">
      <dgm:prSet presAssocID="{0BE0B412-DE94-47A6-8A8A-7AFAE659B665}" presName="compNode" presStyleCnt="0"/>
      <dgm:spPr/>
    </dgm:pt>
    <dgm:pt modelId="{90B01AA3-9894-4683-9221-2151C99E463B}" type="pres">
      <dgm:prSet presAssocID="{0BE0B412-DE94-47A6-8A8A-7AFAE659B665}" presName="bgRect" presStyleLbl="bgShp" presStyleIdx="0" presStyleCnt="4"/>
      <dgm:spPr/>
    </dgm:pt>
    <dgm:pt modelId="{078387BD-762D-4120-A571-CAC6F728D6CE}" type="pres">
      <dgm:prSet presAssocID="{0BE0B412-DE94-47A6-8A8A-7AFAE659B665}"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indmill"/>
        </a:ext>
      </dgm:extLst>
    </dgm:pt>
    <dgm:pt modelId="{520E0FC5-33D0-4362-9B4F-0E48FA1D7F17}" type="pres">
      <dgm:prSet presAssocID="{0BE0B412-DE94-47A6-8A8A-7AFAE659B665}" presName="spaceRect" presStyleCnt="0"/>
      <dgm:spPr/>
    </dgm:pt>
    <dgm:pt modelId="{12EF9060-1A72-43BD-8139-8A983A2BCBEF}" type="pres">
      <dgm:prSet presAssocID="{0BE0B412-DE94-47A6-8A8A-7AFAE659B665}" presName="parTx" presStyleLbl="revTx" presStyleIdx="0" presStyleCnt="8">
        <dgm:presLayoutVars>
          <dgm:chMax val="0"/>
          <dgm:chPref val="0"/>
        </dgm:presLayoutVars>
      </dgm:prSet>
      <dgm:spPr/>
      <dgm:t>
        <a:bodyPr/>
        <a:lstStyle/>
        <a:p>
          <a:endParaRPr lang="en-US"/>
        </a:p>
      </dgm:t>
    </dgm:pt>
    <dgm:pt modelId="{60692F19-2E6C-4325-8977-D7B72F50F636}" type="pres">
      <dgm:prSet presAssocID="{0BE0B412-DE94-47A6-8A8A-7AFAE659B665}" presName="desTx" presStyleLbl="revTx" presStyleIdx="1" presStyleCnt="8">
        <dgm:presLayoutVars/>
      </dgm:prSet>
      <dgm:spPr/>
      <dgm:t>
        <a:bodyPr/>
        <a:lstStyle/>
        <a:p>
          <a:endParaRPr lang="en-US"/>
        </a:p>
      </dgm:t>
    </dgm:pt>
    <dgm:pt modelId="{DF711944-3551-4494-AB66-B2C4837338D0}" type="pres">
      <dgm:prSet presAssocID="{3DA4D530-2DFC-40EA-8CB2-C6C934D8D85E}" presName="sibTrans" presStyleCnt="0"/>
      <dgm:spPr/>
    </dgm:pt>
    <dgm:pt modelId="{1220F7DB-13F3-481C-B3FF-8698F8CED1AD}" type="pres">
      <dgm:prSet presAssocID="{66756F7A-893F-49B0-8E2A-67E80EC604DC}" presName="compNode" presStyleCnt="0"/>
      <dgm:spPr/>
    </dgm:pt>
    <dgm:pt modelId="{E83A4560-2C70-40A5-BCE9-64F3C87A6F0D}" type="pres">
      <dgm:prSet presAssocID="{66756F7A-893F-49B0-8E2A-67E80EC604DC}" presName="bgRect" presStyleLbl="bgShp" presStyleIdx="1" presStyleCnt="4"/>
      <dgm:spPr/>
    </dgm:pt>
    <dgm:pt modelId="{CE17210B-A021-46DC-941C-57F86DED3DDB}" type="pres">
      <dgm:prSet presAssocID="{66756F7A-893F-49B0-8E2A-67E80EC604DC}"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Venn Diagram"/>
        </a:ext>
      </dgm:extLst>
    </dgm:pt>
    <dgm:pt modelId="{7647E5BA-AFA3-4DA9-AF9C-BB763FD185BE}" type="pres">
      <dgm:prSet presAssocID="{66756F7A-893F-49B0-8E2A-67E80EC604DC}" presName="spaceRect" presStyleCnt="0"/>
      <dgm:spPr/>
    </dgm:pt>
    <dgm:pt modelId="{1E49B800-E6E0-4341-9E43-3AFA6B537227}" type="pres">
      <dgm:prSet presAssocID="{66756F7A-893F-49B0-8E2A-67E80EC604DC}" presName="parTx" presStyleLbl="revTx" presStyleIdx="2" presStyleCnt="8">
        <dgm:presLayoutVars>
          <dgm:chMax val="0"/>
          <dgm:chPref val="0"/>
        </dgm:presLayoutVars>
      </dgm:prSet>
      <dgm:spPr/>
      <dgm:t>
        <a:bodyPr/>
        <a:lstStyle/>
        <a:p>
          <a:endParaRPr lang="en-US"/>
        </a:p>
      </dgm:t>
    </dgm:pt>
    <dgm:pt modelId="{873A5CB5-2ED1-49A6-B7E6-9907C8CA5482}" type="pres">
      <dgm:prSet presAssocID="{66756F7A-893F-49B0-8E2A-67E80EC604DC}" presName="desTx" presStyleLbl="revTx" presStyleIdx="3" presStyleCnt="8">
        <dgm:presLayoutVars/>
      </dgm:prSet>
      <dgm:spPr/>
      <dgm:t>
        <a:bodyPr/>
        <a:lstStyle/>
        <a:p>
          <a:endParaRPr lang="en-US"/>
        </a:p>
      </dgm:t>
    </dgm:pt>
    <dgm:pt modelId="{ED8FE83F-EC32-45B8-A9BE-AD486BDCDDCA}" type="pres">
      <dgm:prSet presAssocID="{036685E2-7C08-4CF0-BE99-22224B323642}" presName="sibTrans" presStyleCnt="0"/>
      <dgm:spPr/>
    </dgm:pt>
    <dgm:pt modelId="{AEFE7468-3A7E-48B9-AACA-3BD5FE3F5394}" type="pres">
      <dgm:prSet presAssocID="{DDC4211A-7040-4D19-8E75-474A98B44E59}" presName="compNode" presStyleCnt="0"/>
      <dgm:spPr/>
    </dgm:pt>
    <dgm:pt modelId="{5B8571EB-C2EF-4289-9CF7-92D327611A6E}" type="pres">
      <dgm:prSet presAssocID="{DDC4211A-7040-4D19-8E75-474A98B44E59}" presName="bgRect" presStyleLbl="bgShp" presStyleIdx="2" presStyleCnt="4"/>
      <dgm:spPr/>
    </dgm:pt>
    <dgm:pt modelId="{899CFFC2-85CC-42F1-89C5-22798CF2C146}" type="pres">
      <dgm:prSet presAssocID="{DDC4211A-7040-4D19-8E75-474A98B44E59}"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0299323-39A2-429D-B787-1BF2BD7C9A42}" type="pres">
      <dgm:prSet presAssocID="{DDC4211A-7040-4D19-8E75-474A98B44E59}" presName="spaceRect" presStyleCnt="0"/>
      <dgm:spPr/>
    </dgm:pt>
    <dgm:pt modelId="{8F48C454-2E4C-4871-B3D7-D25FA78120A8}" type="pres">
      <dgm:prSet presAssocID="{DDC4211A-7040-4D19-8E75-474A98B44E59}" presName="parTx" presStyleLbl="revTx" presStyleIdx="4" presStyleCnt="8">
        <dgm:presLayoutVars>
          <dgm:chMax val="0"/>
          <dgm:chPref val="0"/>
        </dgm:presLayoutVars>
      </dgm:prSet>
      <dgm:spPr/>
      <dgm:t>
        <a:bodyPr/>
        <a:lstStyle/>
        <a:p>
          <a:endParaRPr lang="en-US"/>
        </a:p>
      </dgm:t>
    </dgm:pt>
    <dgm:pt modelId="{7876FA09-C7A1-455D-9255-255AAD71E98F}" type="pres">
      <dgm:prSet presAssocID="{DDC4211A-7040-4D19-8E75-474A98B44E59}" presName="desTx" presStyleLbl="revTx" presStyleIdx="5" presStyleCnt="8">
        <dgm:presLayoutVars/>
      </dgm:prSet>
      <dgm:spPr/>
      <dgm:t>
        <a:bodyPr/>
        <a:lstStyle/>
        <a:p>
          <a:endParaRPr lang="en-US"/>
        </a:p>
      </dgm:t>
    </dgm:pt>
    <dgm:pt modelId="{95579E32-D710-4421-8478-2E9BF167062D}" type="pres">
      <dgm:prSet presAssocID="{A1F4C628-C072-4AE8-AB0C-74864A593FED}" presName="sibTrans" presStyleCnt="0"/>
      <dgm:spPr/>
    </dgm:pt>
    <dgm:pt modelId="{AA3C8201-3494-481E-B1C4-D9829043A919}" type="pres">
      <dgm:prSet presAssocID="{689CB543-0CD2-4185-A767-29B4BB6D948C}" presName="compNode" presStyleCnt="0"/>
      <dgm:spPr/>
    </dgm:pt>
    <dgm:pt modelId="{3A23B56F-E1C7-4ABC-BAE7-EAE3CCFB25C8}" type="pres">
      <dgm:prSet presAssocID="{689CB543-0CD2-4185-A767-29B4BB6D948C}" presName="bgRect" presStyleLbl="bgShp" presStyleIdx="3" presStyleCnt="4"/>
      <dgm:spPr/>
    </dgm:pt>
    <dgm:pt modelId="{2277C7D0-FA79-41E7-8755-38834BC88B0E}" type="pres">
      <dgm:prSet presAssocID="{689CB543-0CD2-4185-A767-29B4BB6D948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Questions"/>
        </a:ext>
      </dgm:extLst>
    </dgm:pt>
    <dgm:pt modelId="{2629BF44-247A-4ABE-8097-3A0029F1EC7A}" type="pres">
      <dgm:prSet presAssocID="{689CB543-0CD2-4185-A767-29B4BB6D948C}" presName="spaceRect" presStyleCnt="0"/>
      <dgm:spPr/>
    </dgm:pt>
    <dgm:pt modelId="{2FD1E612-9408-44FB-905A-5C022947B283}" type="pres">
      <dgm:prSet presAssocID="{689CB543-0CD2-4185-A767-29B4BB6D948C}" presName="parTx" presStyleLbl="revTx" presStyleIdx="6" presStyleCnt="8">
        <dgm:presLayoutVars>
          <dgm:chMax val="0"/>
          <dgm:chPref val="0"/>
        </dgm:presLayoutVars>
      </dgm:prSet>
      <dgm:spPr/>
      <dgm:t>
        <a:bodyPr/>
        <a:lstStyle/>
        <a:p>
          <a:endParaRPr lang="en-US"/>
        </a:p>
      </dgm:t>
    </dgm:pt>
    <dgm:pt modelId="{6C642858-0144-4BF3-B7F3-08561096D365}" type="pres">
      <dgm:prSet presAssocID="{689CB543-0CD2-4185-A767-29B4BB6D948C}" presName="desTx" presStyleLbl="revTx" presStyleIdx="7" presStyleCnt="8">
        <dgm:presLayoutVars/>
      </dgm:prSet>
      <dgm:spPr/>
      <dgm:t>
        <a:bodyPr/>
        <a:lstStyle/>
        <a:p>
          <a:endParaRPr lang="en-US"/>
        </a:p>
      </dgm:t>
    </dgm:pt>
  </dgm:ptLst>
  <dgm:cxnLst>
    <dgm:cxn modelId="{0F058DE0-FA8D-4ED0-AF35-BC90DC4F5F4A}" srcId="{958AF0EB-A176-42F1-B1DF-863DB290461D}" destId="{66756F7A-893F-49B0-8E2A-67E80EC604DC}" srcOrd="1" destOrd="0" parTransId="{509238CE-4670-45A5-9DDC-8A75C0892598}" sibTransId="{036685E2-7C08-4CF0-BE99-22224B323642}"/>
    <dgm:cxn modelId="{E47AB11D-46A2-4817-A710-0FD1712723A2}" srcId="{66756F7A-893F-49B0-8E2A-67E80EC604DC}" destId="{C7312ED1-63D6-4B32-B072-FCF9D7C4F898}" srcOrd="0" destOrd="0" parTransId="{637794FE-944C-4F70-9043-922563C516AC}" sibTransId="{658F6802-19AB-481E-A788-C5062B05B04D}"/>
    <dgm:cxn modelId="{D7FC18E6-5B2A-4625-866D-45C4D1FBB9FE}" type="presOf" srcId="{66756F7A-893F-49B0-8E2A-67E80EC604DC}" destId="{1E49B800-E6E0-4341-9E43-3AFA6B537227}" srcOrd="0" destOrd="0" presId="urn:microsoft.com/office/officeart/2018/2/layout/IconVerticalSolidList"/>
    <dgm:cxn modelId="{C46A4C21-C911-48D0-A01D-BBEACE12D267}" srcId="{0BE0B412-DE94-47A6-8A8A-7AFAE659B665}" destId="{8C91A42D-F23D-4E59-858C-2F1EDCDBFE3D}" srcOrd="0" destOrd="0" parTransId="{0CE58F73-09C9-4A28-B4CC-0E9BEFEEEEDB}" sibTransId="{DCE4DC01-C039-4CD8-BD79-D77AF410E0D1}"/>
    <dgm:cxn modelId="{35FE3E2A-6843-4524-A4D3-A6053CAECACF}" srcId="{689CB543-0CD2-4185-A767-29B4BB6D948C}" destId="{5CCD4BB5-15D6-4252-9599-8BC75EB810A2}" srcOrd="0" destOrd="0" parTransId="{1C0FFF79-5D44-4DE9-A6C8-529D2DA49AD2}" sibTransId="{33F37EF7-D368-4298-832E-85F5B446F1ED}"/>
    <dgm:cxn modelId="{1F964845-E25F-4D47-A91F-39B60B3BEDB5}" type="presOf" srcId="{0BE0B412-DE94-47A6-8A8A-7AFAE659B665}" destId="{12EF9060-1A72-43BD-8139-8A983A2BCBEF}" srcOrd="0" destOrd="0" presId="urn:microsoft.com/office/officeart/2018/2/layout/IconVerticalSolidList"/>
    <dgm:cxn modelId="{8C2A5910-E3F6-43F9-8F21-D671F51633E0}" type="presOf" srcId="{8C91A42D-F23D-4E59-858C-2F1EDCDBFE3D}" destId="{60692F19-2E6C-4325-8977-D7B72F50F636}" srcOrd="0" destOrd="0" presId="urn:microsoft.com/office/officeart/2018/2/layout/IconVerticalSolidList"/>
    <dgm:cxn modelId="{3F47AE2C-4798-4985-A2D4-67D5411C9DBD}" srcId="{958AF0EB-A176-42F1-B1DF-863DB290461D}" destId="{689CB543-0CD2-4185-A767-29B4BB6D948C}" srcOrd="3" destOrd="0" parTransId="{4A60B0B0-F546-452B-9E0C-E2ED88663045}" sibTransId="{7CD4BB30-9525-4CB2-82E2-A7889568C49A}"/>
    <dgm:cxn modelId="{BE86488F-381F-463E-BDF9-195DB0D36530}" type="presOf" srcId="{689CB543-0CD2-4185-A767-29B4BB6D948C}" destId="{2FD1E612-9408-44FB-905A-5C022947B283}" srcOrd="0" destOrd="0" presId="urn:microsoft.com/office/officeart/2018/2/layout/IconVerticalSolidList"/>
    <dgm:cxn modelId="{50E6C1FB-CDCD-489B-B150-D0507761AB95}" srcId="{958AF0EB-A176-42F1-B1DF-863DB290461D}" destId="{DDC4211A-7040-4D19-8E75-474A98B44E59}" srcOrd="2" destOrd="0" parTransId="{936F5F79-154A-427C-8E05-DFB5F1E704B1}" sibTransId="{A1F4C628-C072-4AE8-AB0C-74864A593FED}"/>
    <dgm:cxn modelId="{90577492-DD73-4F6C-8228-AFE113A2B7FE}" type="presOf" srcId="{C7312ED1-63D6-4B32-B072-FCF9D7C4F898}" destId="{873A5CB5-2ED1-49A6-B7E6-9907C8CA5482}" srcOrd="0" destOrd="0" presId="urn:microsoft.com/office/officeart/2018/2/layout/IconVerticalSolidList"/>
    <dgm:cxn modelId="{82A6A713-D930-4956-AA21-74B0BF6B73D6}" srcId="{DDC4211A-7040-4D19-8E75-474A98B44E59}" destId="{2E7F6855-4317-437E-A3EC-5CEEBC326CB7}" srcOrd="0" destOrd="0" parTransId="{CB70C74D-C6CC-40E0-AAA8-DA9357ED224B}" sibTransId="{30B6D002-F42B-4AA9-BBC7-D8377990EDC8}"/>
    <dgm:cxn modelId="{B0777F42-25C9-4A6F-9862-699E8ED1C6B3}" srcId="{958AF0EB-A176-42F1-B1DF-863DB290461D}" destId="{0BE0B412-DE94-47A6-8A8A-7AFAE659B665}" srcOrd="0" destOrd="0" parTransId="{3C7AB3D3-DF04-438F-9A31-9EFE6C2F445A}" sibTransId="{3DA4D530-2DFC-40EA-8CB2-C6C934D8D85E}"/>
    <dgm:cxn modelId="{CD56200D-BAD1-4396-8762-AFF5B1A862FF}" type="presOf" srcId="{958AF0EB-A176-42F1-B1DF-863DB290461D}" destId="{8490497B-46B7-4478-A485-D46EA41A2FD8}" srcOrd="0" destOrd="0" presId="urn:microsoft.com/office/officeart/2018/2/layout/IconVerticalSolidList"/>
    <dgm:cxn modelId="{F10D7831-09C3-4174-850F-568ED93D30C9}" type="presOf" srcId="{DDC4211A-7040-4D19-8E75-474A98B44E59}" destId="{8F48C454-2E4C-4871-B3D7-D25FA78120A8}" srcOrd="0" destOrd="0" presId="urn:microsoft.com/office/officeart/2018/2/layout/IconVerticalSolidList"/>
    <dgm:cxn modelId="{398CAFEE-7E5C-4C34-9A8F-229C3276B8E6}" type="presOf" srcId="{5CCD4BB5-15D6-4252-9599-8BC75EB810A2}" destId="{6C642858-0144-4BF3-B7F3-08561096D365}" srcOrd="0" destOrd="0" presId="urn:microsoft.com/office/officeart/2018/2/layout/IconVerticalSolidList"/>
    <dgm:cxn modelId="{05BDC2A2-E607-4926-8781-0FEB43DB14DA}" type="presOf" srcId="{2E7F6855-4317-437E-A3EC-5CEEBC326CB7}" destId="{7876FA09-C7A1-455D-9255-255AAD71E98F}" srcOrd="0" destOrd="0" presId="urn:microsoft.com/office/officeart/2018/2/layout/IconVerticalSolidList"/>
    <dgm:cxn modelId="{8DD44F21-FB32-46D5-B60D-29135E2FEAFC}" type="presParOf" srcId="{8490497B-46B7-4478-A485-D46EA41A2FD8}" destId="{94987F47-89E3-4D33-9E3C-5AC1400A5143}" srcOrd="0" destOrd="0" presId="urn:microsoft.com/office/officeart/2018/2/layout/IconVerticalSolidList"/>
    <dgm:cxn modelId="{F64AF1BE-7153-4B3D-98FB-D1DB811B406C}" type="presParOf" srcId="{94987F47-89E3-4D33-9E3C-5AC1400A5143}" destId="{90B01AA3-9894-4683-9221-2151C99E463B}" srcOrd="0" destOrd="0" presId="urn:microsoft.com/office/officeart/2018/2/layout/IconVerticalSolidList"/>
    <dgm:cxn modelId="{6EA6CA2F-0FE6-45C0-A621-6679C435078B}" type="presParOf" srcId="{94987F47-89E3-4D33-9E3C-5AC1400A5143}" destId="{078387BD-762D-4120-A571-CAC6F728D6CE}" srcOrd="1" destOrd="0" presId="urn:microsoft.com/office/officeart/2018/2/layout/IconVerticalSolidList"/>
    <dgm:cxn modelId="{84BD0467-5958-4F6C-8FA3-92C3FFBB5990}" type="presParOf" srcId="{94987F47-89E3-4D33-9E3C-5AC1400A5143}" destId="{520E0FC5-33D0-4362-9B4F-0E48FA1D7F17}" srcOrd="2" destOrd="0" presId="urn:microsoft.com/office/officeart/2018/2/layout/IconVerticalSolidList"/>
    <dgm:cxn modelId="{59559B74-0090-43C0-BEA9-FC0B472CFDDE}" type="presParOf" srcId="{94987F47-89E3-4D33-9E3C-5AC1400A5143}" destId="{12EF9060-1A72-43BD-8139-8A983A2BCBEF}" srcOrd="3" destOrd="0" presId="urn:microsoft.com/office/officeart/2018/2/layout/IconVerticalSolidList"/>
    <dgm:cxn modelId="{908FBBD2-6F99-4546-91D6-54EFBC98F84D}" type="presParOf" srcId="{94987F47-89E3-4D33-9E3C-5AC1400A5143}" destId="{60692F19-2E6C-4325-8977-D7B72F50F636}" srcOrd="4" destOrd="0" presId="urn:microsoft.com/office/officeart/2018/2/layout/IconVerticalSolidList"/>
    <dgm:cxn modelId="{B2A0152B-BAEC-4B36-8918-78DB8BE6F2FE}" type="presParOf" srcId="{8490497B-46B7-4478-A485-D46EA41A2FD8}" destId="{DF711944-3551-4494-AB66-B2C4837338D0}" srcOrd="1" destOrd="0" presId="urn:microsoft.com/office/officeart/2018/2/layout/IconVerticalSolidList"/>
    <dgm:cxn modelId="{1C25487E-4330-4931-BCFE-190C1037D2B6}" type="presParOf" srcId="{8490497B-46B7-4478-A485-D46EA41A2FD8}" destId="{1220F7DB-13F3-481C-B3FF-8698F8CED1AD}" srcOrd="2" destOrd="0" presId="urn:microsoft.com/office/officeart/2018/2/layout/IconVerticalSolidList"/>
    <dgm:cxn modelId="{86B84983-469B-4543-B9F4-8568F1108582}" type="presParOf" srcId="{1220F7DB-13F3-481C-B3FF-8698F8CED1AD}" destId="{E83A4560-2C70-40A5-BCE9-64F3C87A6F0D}" srcOrd="0" destOrd="0" presId="urn:microsoft.com/office/officeart/2018/2/layout/IconVerticalSolidList"/>
    <dgm:cxn modelId="{13EC319C-3DE0-4B11-B591-80E2638BCC81}" type="presParOf" srcId="{1220F7DB-13F3-481C-B3FF-8698F8CED1AD}" destId="{CE17210B-A021-46DC-941C-57F86DED3DDB}" srcOrd="1" destOrd="0" presId="urn:microsoft.com/office/officeart/2018/2/layout/IconVerticalSolidList"/>
    <dgm:cxn modelId="{40246E4E-6F91-4D9B-AE75-D16ED5C99771}" type="presParOf" srcId="{1220F7DB-13F3-481C-B3FF-8698F8CED1AD}" destId="{7647E5BA-AFA3-4DA9-AF9C-BB763FD185BE}" srcOrd="2" destOrd="0" presId="urn:microsoft.com/office/officeart/2018/2/layout/IconVerticalSolidList"/>
    <dgm:cxn modelId="{CA35FA09-8FE0-4AC7-924C-035062F25E2F}" type="presParOf" srcId="{1220F7DB-13F3-481C-B3FF-8698F8CED1AD}" destId="{1E49B800-E6E0-4341-9E43-3AFA6B537227}" srcOrd="3" destOrd="0" presId="urn:microsoft.com/office/officeart/2018/2/layout/IconVerticalSolidList"/>
    <dgm:cxn modelId="{45F96BB8-76AB-449F-B422-815AC925A0ED}" type="presParOf" srcId="{1220F7DB-13F3-481C-B3FF-8698F8CED1AD}" destId="{873A5CB5-2ED1-49A6-B7E6-9907C8CA5482}" srcOrd="4" destOrd="0" presId="urn:microsoft.com/office/officeart/2018/2/layout/IconVerticalSolidList"/>
    <dgm:cxn modelId="{0F9B695E-62B4-4F2E-A32D-DA8B15BBD579}" type="presParOf" srcId="{8490497B-46B7-4478-A485-D46EA41A2FD8}" destId="{ED8FE83F-EC32-45B8-A9BE-AD486BDCDDCA}" srcOrd="3" destOrd="0" presId="urn:microsoft.com/office/officeart/2018/2/layout/IconVerticalSolidList"/>
    <dgm:cxn modelId="{1376C083-1300-439B-833F-96329D910995}" type="presParOf" srcId="{8490497B-46B7-4478-A485-D46EA41A2FD8}" destId="{AEFE7468-3A7E-48B9-AACA-3BD5FE3F5394}" srcOrd="4" destOrd="0" presId="urn:microsoft.com/office/officeart/2018/2/layout/IconVerticalSolidList"/>
    <dgm:cxn modelId="{63548859-BBEC-47BB-A923-59A9F24E0A58}" type="presParOf" srcId="{AEFE7468-3A7E-48B9-AACA-3BD5FE3F5394}" destId="{5B8571EB-C2EF-4289-9CF7-92D327611A6E}" srcOrd="0" destOrd="0" presId="urn:microsoft.com/office/officeart/2018/2/layout/IconVerticalSolidList"/>
    <dgm:cxn modelId="{B7BC92B8-0484-4B8A-883D-B50E881F27A5}" type="presParOf" srcId="{AEFE7468-3A7E-48B9-AACA-3BD5FE3F5394}" destId="{899CFFC2-85CC-42F1-89C5-22798CF2C146}" srcOrd="1" destOrd="0" presId="urn:microsoft.com/office/officeart/2018/2/layout/IconVerticalSolidList"/>
    <dgm:cxn modelId="{C47B1194-0730-4E2F-9695-C92532982E94}" type="presParOf" srcId="{AEFE7468-3A7E-48B9-AACA-3BD5FE3F5394}" destId="{70299323-39A2-429D-B787-1BF2BD7C9A42}" srcOrd="2" destOrd="0" presId="urn:microsoft.com/office/officeart/2018/2/layout/IconVerticalSolidList"/>
    <dgm:cxn modelId="{D5A550F4-B62A-4C09-A8F4-0045346BDB9D}" type="presParOf" srcId="{AEFE7468-3A7E-48B9-AACA-3BD5FE3F5394}" destId="{8F48C454-2E4C-4871-B3D7-D25FA78120A8}" srcOrd="3" destOrd="0" presId="urn:microsoft.com/office/officeart/2018/2/layout/IconVerticalSolidList"/>
    <dgm:cxn modelId="{987CF82F-B326-40C6-97A7-04D99353A591}" type="presParOf" srcId="{AEFE7468-3A7E-48B9-AACA-3BD5FE3F5394}" destId="{7876FA09-C7A1-455D-9255-255AAD71E98F}" srcOrd="4" destOrd="0" presId="urn:microsoft.com/office/officeart/2018/2/layout/IconVerticalSolidList"/>
    <dgm:cxn modelId="{61BA6453-BEC5-4DFF-9289-6B06B6F00C85}" type="presParOf" srcId="{8490497B-46B7-4478-A485-D46EA41A2FD8}" destId="{95579E32-D710-4421-8478-2E9BF167062D}" srcOrd="5" destOrd="0" presId="urn:microsoft.com/office/officeart/2018/2/layout/IconVerticalSolidList"/>
    <dgm:cxn modelId="{DBAA67E6-C001-4440-876A-5AC363D7D280}" type="presParOf" srcId="{8490497B-46B7-4478-A485-D46EA41A2FD8}" destId="{AA3C8201-3494-481E-B1C4-D9829043A919}" srcOrd="6" destOrd="0" presId="urn:microsoft.com/office/officeart/2018/2/layout/IconVerticalSolidList"/>
    <dgm:cxn modelId="{CE3BB125-E10B-4FAE-AE36-D2ADE65C78FD}" type="presParOf" srcId="{AA3C8201-3494-481E-B1C4-D9829043A919}" destId="{3A23B56F-E1C7-4ABC-BAE7-EAE3CCFB25C8}" srcOrd="0" destOrd="0" presId="urn:microsoft.com/office/officeart/2018/2/layout/IconVerticalSolidList"/>
    <dgm:cxn modelId="{3AD6ADC4-9AB7-49F5-B5A9-36FD8B85C066}" type="presParOf" srcId="{AA3C8201-3494-481E-B1C4-D9829043A919}" destId="{2277C7D0-FA79-41E7-8755-38834BC88B0E}" srcOrd="1" destOrd="0" presId="urn:microsoft.com/office/officeart/2018/2/layout/IconVerticalSolidList"/>
    <dgm:cxn modelId="{884FA87B-0EAC-45FD-8FD1-0C5712A7CAA4}" type="presParOf" srcId="{AA3C8201-3494-481E-B1C4-D9829043A919}" destId="{2629BF44-247A-4ABE-8097-3A0029F1EC7A}" srcOrd="2" destOrd="0" presId="urn:microsoft.com/office/officeart/2018/2/layout/IconVerticalSolidList"/>
    <dgm:cxn modelId="{6716CA86-0777-4153-84AF-F4D1DFBE2B6C}" type="presParOf" srcId="{AA3C8201-3494-481E-B1C4-D9829043A919}" destId="{2FD1E612-9408-44FB-905A-5C022947B283}" srcOrd="3" destOrd="0" presId="urn:microsoft.com/office/officeart/2018/2/layout/IconVerticalSolidList"/>
    <dgm:cxn modelId="{4F242631-E92B-4FEA-A7E8-0E14366AA96A}" type="presParOf" srcId="{AA3C8201-3494-481E-B1C4-D9829043A919}" destId="{6C642858-0144-4BF3-B7F3-08561096D36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582FE9-0B75-49B7-9B3A-A7A72BE169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FA04FD5-238D-4169-ACE2-86DD863738D9}">
      <dgm:prSet/>
      <dgm:spPr/>
      <dgm:t>
        <a:bodyPr/>
        <a:lstStyle/>
        <a:p>
          <a:r>
            <a:rPr lang="en-IE"/>
            <a:t>the top-down imposition of an ethical theory, i.e. programming the ethical theory into the machine</a:t>
          </a:r>
          <a:endParaRPr lang="en-US"/>
        </a:p>
      </dgm:t>
    </dgm:pt>
    <dgm:pt modelId="{68C04DD3-5F26-40C7-B97D-936AB93EB639}" type="parTrans" cxnId="{E4CCEEDD-997F-4BD6-964F-E4D35280E42E}">
      <dgm:prSet/>
      <dgm:spPr/>
      <dgm:t>
        <a:bodyPr/>
        <a:lstStyle/>
        <a:p>
          <a:endParaRPr lang="en-US"/>
        </a:p>
      </dgm:t>
    </dgm:pt>
    <dgm:pt modelId="{9F348DBD-8638-4E32-AA85-0A34AECE7BE0}" type="sibTrans" cxnId="{E4CCEEDD-997F-4BD6-964F-E4D35280E42E}">
      <dgm:prSet/>
      <dgm:spPr/>
      <dgm:t>
        <a:bodyPr/>
        <a:lstStyle/>
        <a:p>
          <a:endParaRPr lang="en-US"/>
        </a:p>
      </dgm:t>
    </dgm:pt>
    <dgm:pt modelId="{366F207E-ECCA-4C24-9959-D543CE46A5F7}">
      <dgm:prSet/>
      <dgm:spPr/>
      <dgm:t>
        <a:bodyPr/>
        <a:lstStyle/>
        <a:p>
          <a:r>
            <a:rPr lang="en-IE"/>
            <a:t>Challenge: “moral judgement”, i.e. application to real life situations, especially interpretation of relevant background information</a:t>
          </a:r>
          <a:endParaRPr lang="en-US"/>
        </a:p>
      </dgm:t>
    </dgm:pt>
    <dgm:pt modelId="{A59E8156-B542-45CD-91CA-60033D77E8B9}" type="parTrans" cxnId="{57C02CA6-9C9E-44C1-B4B6-E52775D1F011}">
      <dgm:prSet/>
      <dgm:spPr/>
      <dgm:t>
        <a:bodyPr/>
        <a:lstStyle/>
        <a:p>
          <a:endParaRPr lang="en-US"/>
        </a:p>
      </dgm:t>
    </dgm:pt>
    <dgm:pt modelId="{21CA020B-4C38-49D6-9F8F-B7696800F525}" type="sibTrans" cxnId="{57C02CA6-9C9E-44C1-B4B6-E52775D1F011}">
      <dgm:prSet/>
      <dgm:spPr/>
      <dgm:t>
        <a:bodyPr/>
        <a:lstStyle/>
        <a:p>
          <a:endParaRPr lang="en-US"/>
        </a:p>
      </dgm:t>
    </dgm:pt>
    <dgm:pt modelId="{1B6424E0-47AF-45F8-A07B-0F541CAB3C88}">
      <dgm:prSet/>
      <dgm:spPr/>
      <dgm:t>
        <a:bodyPr/>
        <a:lstStyle/>
        <a:p>
          <a:r>
            <a:rPr lang="en-IE"/>
            <a:t>the bottom-up building of systems, attempting to emulate learning, developmental and evolutionary processes,  </a:t>
          </a:r>
          <a:endParaRPr lang="en-US"/>
        </a:p>
      </dgm:t>
    </dgm:pt>
    <dgm:pt modelId="{B3639E34-1D2B-4211-A5CA-F769F575F73A}" type="parTrans" cxnId="{1ECC5C52-EB2E-4196-B662-CD5FE22373E1}">
      <dgm:prSet/>
      <dgm:spPr/>
      <dgm:t>
        <a:bodyPr/>
        <a:lstStyle/>
        <a:p>
          <a:endParaRPr lang="en-US"/>
        </a:p>
      </dgm:t>
    </dgm:pt>
    <dgm:pt modelId="{EE50932A-C6AB-4690-85D2-4BF5191B78A0}" type="sibTrans" cxnId="{1ECC5C52-EB2E-4196-B662-CD5FE22373E1}">
      <dgm:prSet/>
      <dgm:spPr/>
      <dgm:t>
        <a:bodyPr/>
        <a:lstStyle/>
        <a:p>
          <a:endParaRPr lang="en-US"/>
        </a:p>
      </dgm:t>
    </dgm:pt>
    <dgm:pt modelId="{F0459437-10FF-41A4-8752-638618094EEE}">
      <dgm:prSet/>
      <dgm:spPr/>
      <dgm:t>
        <a:bodyPr/>
        <a:lstStyle/>
        <a:p>
          <a:r>
            <a:rPr lang="en-IE"/>
            <a:t>Challenge: safeguards against learning or evolving bad behaviours and norms</a:t>
          </a:r>
          <a:endParaRPr lang="en-US"/>
        </a:p>
      </dgm:t>
    </dgm:pt>
    <dgm:pt modelId="{DA0493B3-C30A-4759-AB9D-269E6530B382}" type="parTrans" cxnId="{2D047B81-8460-47C1-A1FA-CC4F3C2B78D3}">
      <dgm:prSet/>
      <dgm:spPr/>
      <dgm:t>
        <a:bodyPr/>
        <a:lstStyle/>
        <a:p>
          <a:endParaRPr lang="en-US"/>
        </a:p>
      </dgm:t>
    </dgm:pt>
    <dgm:pt modelId="{3ABC0330-399E-4C70-AAB4-40C73A6B871B}" type="sibTrans" cxnId="{2D047B81-8460-47C1-A1FA-CC4F3C2B78D3}">
      <dgm:prSet/>
      <dgm:spPr/>
      <dgm:t>
        <a:bodyPr/>
        <a:lstStyle/>
        <a:p>
          <a:endParaRPr lang="en-US"/>
        </a:p>
      </dgm:t>
    </dgm:pt>
    <dgm:pt modelId="{3CE7EB6B-EE82-4888-805E-E2E828802256}">
      <dgm:prSet/>
      <dgm:spPr/>
      <dgm:t>
        <a:bodyPr/>
        <a:lstStyle/>
        <a:p>
          <a:r>
            <a:rPr lang="en-IE" dirty="0"/>
            <a:t>The mix of bottom up and top-down approaches in a system modelled on virtue ethical approaches (e.g. training via neural network models)</a:t>
          </a:r>
          <a:endParaRPr lang="en-US" dirty="0"/>
        </a:p>
      </dgm:t>
    </dgm:pt>
    <dgm:pt modelId="{FCED5159-108E-416E-A672-6549EBEFCBD2}" type="parTrans" cxnId="{6267FAE7-B736-4D5D-981C-BF1097C706D3}">
      <dgm:prSet/>
      <dgm:spPr/>
      <dgm:t>
        <a:bodyPr/>
        <a:lstStyle/>
        <a:p>
          <a:endParaRPr lang="en-US"/>
        </a:p>
      </dgm:t>
    </dgm:pt>
    <dgm:pt modelId="{5B3C8544-484D-426E-9A61-7CA5A3AC5127}" type="sibTrans" cxnId="{6267FAE7-B736-4D5D-981C-BF1097C706D3}">
      <dgm:prSet/>
      <dgm:spPr/>
      <dgm:t>
        <a:bodyPr/>
        <a:lstStyle/>
        <a:p>
          <a:endParaRPr lang="en-US"/>
        </a:p>
      </dgm:t>
    </dgm:pt>
    <dgm:pt modelId="{05C7D290-E009-4700-921E-E47F3889FF52}" type="pres">
      <dgm:prSet presAssocID="{AD582FE9-0B75-49B7-9B3A-A7A72BE1694D}" presName="root" presStyleCnt="0">
        <dgm:presLayoutVars>
          <dgm:dir/>
          <dgm:resizeHandles val="exact"/>
        </dgm:presLayoutVars>
      </dgm:prSet>
      <dgm:spPr/>
      <dgm:t>
        <a:bodyPr/>
        <a:lstStyle/>
        <a:p>
          <a:endParaRPr lang="en-US"/>
        </a:p>
      </dgm:t>
    </dgm:pt>
    <dgm:pt modelId="{586C7FCD-A245-4813-BC19-7E34EC3F8DF4}" type="pres">
      <dgm:prSet presAssocID="{DFA04FD5-238D-4169-ACE2-86DD863738D9}" presName="compNode" presStyleCnt="0"/>
      <dgm:spPr/>
    </dgm:pt>
    <dgm:pt modelId="{787C2378-FD7C-472D-B303-D7C82D553790}" type="pres">
      <dgm:prSet presAssocID="{DFA04FD5-238D-4169-ACE2-86DD863738D9}" presName="bgRect" presStyleLbl="bgShp" presStyleIdx="0" presStyleCnt="3"/>
      <dgm:spPr/>
    </dgm:pt>
    <dgm:pt modelId="{6799AC81-80F6-47A3-8023-60460534E001}" type="pres">
      <dgm:prSet presAssocID="{DFA04FD5-238D-4169-ACE2-86DD863738D9}"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Venn Diagram"/>
        </a:ext>
      </dgm:extLst>
    </dgm:pt>
    <dgm:pt modelId="{4BDF46BC-6ACD-496E-B41E-DE6EEFD15CC7}" type="pres">
      <dgm:prSet presAssocID="{DFA04FD5-238D-4169-ACE2-86DD863738D9}" presName="spaceRect" presStyleCnt="0"/>
      <dgm:spPr/>
    </dgm:pt>
    <dgm:pt modelId="{A64BD462-58D1-4216-AC7A-38D523D29317}" type="pres">
      <dgm:prSet presAssocID="{DFA04FD5-238D-4169-ACE2-86DD863738D9}" presName="parTx" presStyleLbl="revTx" presStyleIdx="0" presStyleCnt="5">
        <dgm:presLayoutVars>
          <dgm:chMax val="0"/>
          <dgm:chPref val="0"/>
        </dgm:presLayoutVars>
      </dgm:prSet>
      <dgm:spPr/>
      <dgm:t>
        <a:bodyPr/>
        <a:lstStyle/>
        <a:p>
          <a:endParaRPr lang="en-US"/>
        </a:p>
      </dgm:t>
    </dgm:pt>
    <dgm:pt modelId="{4754DDF6-2638-46CD-A23F-50053B04C5F5}" type="pres">
      <dgm:prSet presAssocID="{DFA04FD5-238D-4169-ACE2-86DD863738D9}" presName="desTx" presStyleLbl="revTx" presStyleIdx="1" presStyleCnt="5">
        <dgm:presLayoutVars/>
      </dgm:prSet>
      <dgm:spPr/>
      <dgm:t>
        <a:bodyPr/>
        <a:lstStyle/>
        <a:p>
          <a:endParaRPr lang="en-US"/>
        </a:p>
      </dgm:t>
    </dgm:pt>
    <dgm:pt modelId="{CA1AFE64-C1D4-4279-84D6-2764AC008C71}" type="pres">
      <dgm:prSet presAssocID="{9F348DBD-8638-4E32-AA85-0A34AECE7BE0}" presName="sibTrans" presStyleCnt="0"/>
      <dgm:spPr/>
    </dgm:pt>
    <dgm:pt modelId="{0771A537-A16F-41FB-B32C-71059F5A9733}" type="pres">
      <dgm:prSet presAssocID="{1B6424E0-47AF-45F8-A07B-0F541CAB3C88}" presName="compNode" presStyleCnt="0"/>
      <dgm:spPr/>
    </dgm:pt>
    <dgm:pt modelId="{948FA271-020A-4DC9-994C-28F2ED6E4CB8}" type="pres">
      <dgm:prSet presAssocID="{1B6424E0-47AF-45F8-A07B-0F541CAB3C88}" presName="bgRect" presStyleLbl="bgShp" presStyleIdx="1" presStyleCnt="3"/>
      <dgm:spPr/>
    </dgm:pt>
    <dgm:pt modelId="{1B0F5D34-E6ED-4B08-B8EF-560DDD93C336}" type="pres">
      <dgm:prSet presAssocID="{1B6424E0-47AF-45F8-A07B-0F541CAB3C8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EAC66012-A59B-4FEB-BC29-B88589DD3712}" type="pres">
      <dgm:prSet presAssocID="{1B6424E0-47AF-45F8-A07B-0F541CAB3C88}" presName="spaceRect" presStyleCnt="0"/>
      <dgm:spPr/>
    </dgm:pt>
    <dgm:pt modelId="{D15BC1FC-D9BD-466A-B1A4-1A4B496FA8A7}" type="pres">
      <dgm:prSet presAssocID="{1B6424E0-47AF-45F8-A07B-0F541CAB3C88}" presName="parTx" presStyleLbl="revTx" presStyleIdx="2" presStyleCnt="5">
        <dgm:presLayoutVars>
          <dgm:chMax val="0"/>
          <dgm:chPref val="0"/>
        </dgm:presLayoutVars>
      </dgm:prSet>
      <dgm:spPr/>
      <dgm:t>
        <a:bodyPr/>
        <a:lstStyle/>
        <a:p>
          <a:endParaRPr lang="en-US"/>
        </a:p>
      </dgm:t>
    </dgm:pt>
    <dgm:pt modelId="{5AC99944-0DFA-4614-A2CD-B2E1264C7D2C}" type="pres">
      <dgm:prSet presAssocID="{1B6424E0-47AF-45F8-A07B-0F541CAB3C88}" presName="desTx" presStyleLbl="revTx" presStyleIdx="3" presStyleCnt="5">
        <dgm:presLayoutVars/>
      </dgm:prSet>
      <dgm:spPr/>
      <dgm:t>
        <a:bodyPr/>
        <a:lstStyle/>
        <a:p>
          <a:endParaRPr lang="en-US"/>
        </a:p>
      </dgm:t>
    </dgm:pt>
    <dgm:pt modelId="{B6EC737A-F918-4881-8910-058565B08809}" type="pres">
      <dgm:prSet presAssocID="{EE50932A-C6AB-4690-85D2-4BF5191B78A0}" presName="sibTrans" presStyleCnt="0"/>
      <dgm:spPr/>
    </dgm:pt>
    <dgm:pt modelId="{84217781-4A09-4082-951A-DAA3336080DC}" type="pres">
      <dgm:prSet presAssocID="{3CE7EB6B-EE82-4888-805E-E2E828802256}" presName="compNode" presStyleCnt="0"/>
      <dgm:spPr/>
    </dgm:pt>
    <dgm:pt modelId="{B4CA19EC-BB0E-4C26-97D3-A3CC4E5E5C66}" type="pres">
      <dgm:prSet presAssocID="{3CE7EB6B-EE82-4888-805E-E2E828802256}" presName="bgRect" presStyleLbl="bgShp" presStyleIdx="2" presStyleCnt="3"/>
      <dgm:spPr/>
    </dgm:pt>
    <dgm:pt modelId="{072FE7B0-FDC3-4E2E-BC70-B0D27FC5A1AD}" type="pres">
      <dgm:prSet presAssocID="{3CE7EB6B-EE82-4888-805E-E2E828802256}"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at"/>
        </a:ext>
      </dgm:extLst>
    </dgm:pt>
    <dgm:pt modelId="{29385EA3-9EC0-4683-A390-CFFD35FB65D5}" type="pres">
      <dgm:prSet presAssocID="{3CE7EB6B-EE82-4888-805E-E2E828802256}" presName="spaceRect" presStyleCnt="0"/>
      <dgm:spPr/>
    </dgm:pt>
    <dgm:pt modelId="{A3EBE474-8597-4DC6-B712-057A45E535A4}" type="pres">
      <dgm:prSet presAssocID="{3CE7EB6B-EE82-4888-805E-E2E828802256}" presName="parTx" presStyleLbl="revTx" presStyleIdx="4" presStyleCnt="5">
        <dgm:presLayoutVars>
          <dgm:chMax val="0"/>
          <dgm:chPref val="0"/>
        </dgm:presLayoutVars>
      </dgm:prSet>
      <dgm:spPr/>
      <dgm:t>
        <a:bodyPr/>
        <a:lstStyle/>
        <a:p>
          <a:endParaRPr lang="en-US"/>
        </a:p>
      </dgm:t>
    </dgm:pt>
  </dgm:ptLst>
  <dgm:cxnLst>
    <dgm:cxn modelId="{1ECC5C52-EB2E-4196-B662-CD5FE22373E1}" srcId="{AD582FE9-0B75-49B7-9B3A-A7A72BE1694D}" destId="{1B6424E0-47AF-45F8-A07B-0F541CAB3C88}" srcOrd="1" destOrd="0" parTransId="{B3639E34-1D2B-4211-A5CA-F769F575F73A}" sibTransId="{EE50932A-C6AB-4690-85D2-4BF5191B78A0}"/>
    <dgm:cxn modelId="{6267FAE7-B736-4D5D-981C-BF1097C706D3}" srcId="{AD582FE9-0B75-49B7-9B3A-A7A72BE1694D}" destId="{3CE7EB6B-EE82-4888-805E-E2E828802256}" srcOrd="2" destOrd="0" parTransId="{FCED5159-108E-416E-A672-6549EBEFCBD2}" sibTransId="{5B3C8544-484D-426E-9A61-7CA5A3AC5127}"/>
    <dgm:cxn modelId="{491685A9-D019-4CCB-8837-97135582F6CD}" type="presOf" srcId="{366F207E-ECCA-4C24-9959-D543CE46A5F7}" destId="{4754DDF6-2638-46CD-A23F-50053B04C5F5}" srcOrd="0" destOrd="0" presId="urn:microsoft.com/office/officeart/2018/2/layout/IconVerticalSolidList"/>
    <dgm:cxn modelId="{2D047B81-8460-47C1-A1FA-CC4F3C2B78D3}" srcId="{1B6424E0-47AF-45F8-A07B-0F541CAB3C88}" destId="{F0459437-10FF-41A4-8752-638618094EEE}" srcOrd="0" destOrd="0" parTransId="{DA0493B3-C30A-4759-AB9D-269E6530B382}" sibTransId="{3ABC0330-399E-4C70-AAB4-40C73A6B871B}"/>
    <dgm:cxn modelId="{B7D94668-8D11-414A-BE05-5F9A50695729}" type="presOf" srcId="{DFA04FD5-238D-4169-ACE2-86DD863738D9}" destId="{A64BD462-58D1-4216-AC7A-38D523D29317}" srcOrd="0" destOrd="0" presId="urn:microsoft.com/office/officeart/2018/2/layout/IconVerticalSolidList"/>
    <dgm:cxn modelId="{71A3A452-2D40-415A-A69F-A50145B02CB6}" type="presOf" srcId="{AD582FE9-0B75-49B7-9B3A-A7A72BE1694D}" destId="{05C7D290-E009-4700-921E-E47F3889FF52}" srcOrd="0" destOrd="0" presId="urn:microsoft.com/office/officeart/2018/2/layout/IconVerticalSolidList"/>
    <dgm:cxn modelId="{92435B9D-FA93-4B3A-9A72-91C273174280}" type="presOf" srcId="{F0459437-10FF-41A4-8752-638618094EEE}" destId="{5AC99944-0DFA-4614-A2CD-B2E1264C7D2C}" srcOrd="0" destOrd="0" presId="urn:microsoft.com/office/officeart/2018/2/layout/IconVerticalSolidList"/>
    <dgm:cxn modelId="{57C02CA6-9C9E-44C1-B4B6-E52775D1F011}" srcId="{DFA04FD5-238D-4169-ACE2-86DD863738D9}" destId="{366F207E-ECCA-4C24-9959-D543CE46A5F7}" srcOrd="0" destOrd="0" parTransId="{A59E8156-B542-45CD-91CA-60033D77E8B9}" sibTransId="{21CA020B-4C38-49D6-9F8F-B7696800F525}"/>
    <dgm:cxn modelId="{E4CCEEDD-997F-4BD6-964F-E4D35280E42E}" srcId="{AD582FE9-0B75-49B7-9B3A-A7A72BE1694D}" destId="{DFA04FD5-238D-4169-ACE2-86DD863738D9}" srcOrd="0" destOrd="0" parTransId="{68C04DD3-5F26-40C7-B97D-936AB93EB639}" sibTransId="{9F348DBD-8638-4E32-AA85-0A34AECE7BE0}"/>
    <dgm:cxn modelId="{0B1414CE-A573-404C-8A56-9B09D8171580}" type="presOf" srcId="{3CE7EB6B-EE82-4888-805E-E2E828802256}" destId="{A3EBE474-8597-4DC6-B712-057A45E535A4}" srcOrd="0" destOrd="0" presId="urn:microsoft.com/office/officeart/2018/2/layout/IconVerticalSolidList"/>
    <dgm:cxn modelId="{7D9505BF-691B-4951-BEBD-DC95FB294853}" type="presOf" srcId="{1B6424E0-47AF-45F8-A07B-0F541CAB3C88}" destId="{D15BC1FC-D9BD-466A-B1A4-1A4B496FA8A7}" srcOrd="0" destOrd="0" presId="urn:microsoft.com/office/officeart/2018/2/layout/IconVerticalSolidList"/>
    <dgm:cxn modelId="{D66A162C-CE63-4200-8194-F171D1BD836D}" type="presParOf" srcId="{05C7D290-E009-4700-921E-E47F3889FF52}" destId="{586C7FCD-A245-4813-BC19-7E34EC3F8DF4}" srcOrd="0" destOrd="0" presId="urn:microsoft.com/office/officeart/2018/2/layout/IconVerticalSolidList"/>
    <dgm:cxn modelId="{40612A3E-3608-402D-8A86-9787CE17BACE}" type="presParOf" srcId="{586C7FCD-A245-4813-BC19-7E34EC3F8DF4}" destId="{787C2378-FD7C-472D-B303-D7C82D553790}" srcOrd="0" destOrd="0" presId="urn:microsoft.com/office/officeart/2018/2/layout/IconVerticalSolidList"/>
    <dgm:cxn modelId="{D8984129-4387-4009-9640-0ACAA2CED7DD}" type="presParOf" srcId="{586C7FCD-A245-4813-BC19-7E34EC3F8DF4}" destId="{6799AC81-80F6-47A3-8023-60460534E001}" srcOrd="1" destOrd="0" presId="urn:microsoft.com/office/officeart/2018/2/layout/IconVerticalSolidList"/>
    <dgm:cxn modelId="{7A07E9A1-C3BB-4FD2-B844-0FAE31AC14D0}" type="presParOf" srcId="{586C7FCD-A245-4813-BC19-7E34EC3F8DF4}" destId="{4BDF46BC-6ACD-496E-B41E-DE6EEFD15CC7}" srcOrd="2" destOrd="0" presId="urn:microsoft.com/office/officeart/2018/2/layout/IconVerticalSolidList"/>
    <dgm:cxn modelId="{F352C30D-0406-400F-BAF0-551942FD919A}" type="presParOf" srcId="{586C7FCD-A245-4813-BC19-7E34EC3F8DF4}" destId="{A64BD462-58D1-4216-AC7A-38D523D29317}" srcOrd="3" destOrd="0" presId="urn:microsoft.com/office/officeart/2018/2/layout/IconVerticalSolidList"/>
    <dgm:cxn modelId="{A5C2DD2D-23AA-4C6D-BD11-E43B3097479F}" type="presParOf" srcId="{586C7FCD-A245-4813-BC19-7E34EC3F8DF4}" destId="{4754DDF6-2638-46CD-A23F-50053B04C5F5}" srcOrd="4" destOrd="0" presId="urn:microsoft.com/office/officeart/2018/2/layout/IconVerticalSolidList"/>
    <dgm:cxn modelId="{C74DCE75-D635-4159-9421-3AA220B70E02}" type="presParOf" srcId="{05C7D290-E009-4700-921E-E47F3889FF52}" destId="{CA1AFE64-C1D4-4279-84D6-2764AC008C71}" srcOrd="1" destOrd="0" presId="urn:microsoft.com/office/officeart/2018/2/layout/IconVerticalSolidList"/>
    <dgm:cxn modelId="{AB7EFB0F-D6E6-4B57-8641-5C3E76949631}" type="presParOf" srcId="{05C7D290-E009-4700-921E-E47F3889FF52}" destId="{0771A537-A16F-41FB-B32C-71059F5A9733}" srcOrd="2" destOrd="0" presId="urn:microsoft.com/office/officeart/2018/2/layout/IconVerticalSolidList"/>
    <dgm:cxn modelId="{F636C882-1AC4-42EB-89D3-360608490F0C}" type="presParOf" srcId="{0771A537-A16F-41FB-B32C-71059F5A9733}" destId="{948FA271-020A-4DC9-994C-28F2ED6E4CB8}" srcOrd="0" destOrd="0" presId="urn:microsoft.com/office/officeart/2018/2/layout/IconVerticalSolidList"/>
    <dgm:cxn modelId="{0794DA5E-5400-4D1D-9131-05C389D8C539}" type="presParOf" srcId="{0771A537-A16F-41FB-B32C-71059F5A9733}" destId="{1B0F5D34-E6ED-4B08-B8EF-560DDD93C336}" srcOrd="1" destOrd="0" presId="urn:microsoft.com/office/officeart/2018/2/layout/IconVerticalSolidList"/>
    <dgm:cxn modelId="{3F45486B-DF09-455B-90D2-034D527F5ED9}" type="presParOf" srcId="{0771A537-A16F-41FB-B32C-71059F5A9733}" destId="{EAC66012-A59B-4FEB-BC29-B88589DD3712}" srcOrd="2" destOrd="0" presId="urn:microsoft.com/office/officeart/2018/2/layout/IconVerticalSolidList"/>
    <dgm:cxn modelId="{2F24F37A-1D98-4FA0-8B4E-AC975DE8127F}" type="presParOf" srcId="{0771A537-A16F-41FB-B32C-71059F5A9733}" destId="{D15BC1FC-D9BD-466A-B1A4-1A4B496FA8A7}" srcOrd="3" destOrd="0" presId="urn:microsoft.com/office/officeart/2018/2/layout/IconVerticalSolidList"/>
    <dgm:cxn modelId="{B6FA0CD9-DB95-4643-8690-4E2E2B05FB99}" type="presParOf" srcId="{0771A537-A16F-41FB-B32C-71059F5A9733}" destId="{5AC99944-0DFA-4614-A2CD-B2E1264C7D2C}" srcOrd="4" destOrd="0" presId="urn:microsoft.com/office/officeart/2018/2/layout/IconVerticalSolidList"/>
    <dgm:cxn modelId="{0D292827-22DE-4EE2-BE65-A632035B5015}" type="presParOf" srcId="{05C7D290-E009-4700-921E-E47F3889FF52}" destId="{B6EC737A-F918-4881-8910-058565B08809}" srcOrd="3" destOrd="0" presId="urn:microsoft.com/office/officeart/2018/2/layout/IconVerticalSolidList"/>
    <dgm:cxn modelId="{ED1C2630-8347-4750-ADD9-324FDFA1A0D2}" type="presParOf" srcId="{05C7D290-E009-4700-921E-E47F3889FF52}" destId="{84217781-4A09-4082-951A-DAA3336080DC}" srcOrd="4" destOrd="0" presId="urn:microsoft.com/office/officeart/2018/2/layout/IconVerticalSolidList"/>
    <dgm:cxn modelId="{358FB83A-53B7-412A-B007-6617E8AFFD44}" type="presParOf" srcId="{84217781-4A09-4082-951A-DAA3336080DC}" destId="{B4CA19EC-BB0E-4C26-97D3-A3CC4E5E5C66}" srcOrd="0" destOrd="0" presId="urn:microsoft.com/office/officeart/2018/2/layout/IconVerticalSolidList"/>
    <dgm:cxn modelId="{D87BC902-E560-44D3-ABE0-4BEFAE1542DC}" type="presParOf" srcId="{84217781-4A09-4082-951A-DAA3336080DC}" destId="{072FE7B0-FDC3-4E2E-BC70-B0D27FC5A1AD}" srcOrd="1" destOrd="0" presId="urn:microsoft.com/office/officeart/2018/2/layout/IconVerticalSolidList"/>
    <dgm:cxn modelId="{066C05DD-9A64-401C-86E0-0433F7CA21B8}" type="presParOf" srcId="{84217781-4A09-4082-951A-DAA3336080DC}" destId="{29385EA3-9EC0-4683-A390-CFFD35FB65D5}" srcOrd="2" destOrd="0" presId="urn:microsoft.com/office/officeart/2018/2/layout/IconVerticalSolidList"/>
    <dgm:cxn modelId="{31B72ECC-5524-465C-BDA8-5B5A5143D6CB}" type="presParOf" srcId="{84217781-4A09-4082-951A-DAA3336080DC}" destId="{A3EBE474-8597-4DC6-B712-057A45E535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C3FCEE-B09B-4E55-86D1-24D7C9FC58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1FF383D-C62C-4D74-9D6A-408830EBC230}">
      <dgm:prSet/>
      <dgm:spPr/>
      <dgm:t>
        <a:bodyPr/>
        <a:lstStyle/>
        <a:p>
          <a:r>
            <a:rPr lang="en-IE"/>
            <a:t>Linked to the ability of independent or autonomous agency of the agent</a:t>
          </a:r>
          <a:endParaRPr lang="en-US"/>
        </a:p>
      </dgm:t>
    </dgm:pt>
    <dgm:pt modelId="{FD386A7B-89C9-433B-814D-E3647DC07F42}" type="parTrans" cxnId="{BC507345-C525-4C2E-B39F-5D1FEAF800D9}">
      <dgm:prSet/>
      <dgm:spPr/>
      <dgm:t>
        <a:bodyPr/>
        <a:lstStyle/>
        <a:p>
          <a:endParaRPr lang="en-US"/>
        </a:p>
      </dgm:t>
    </dgm:pt>
    <dgm:pt modelId="{C2F2967E-450C-4F97-9DF9-8A422F37AB5C}" type="sibTrans" cxnId="{BC507345-C525-4C2E-B39F-5D1FEAF800D9}">
      <dgm:prSet/>
      <dgm:spPr/>
      <dgm:t>
        <a:bodyPr/>
        <a:lstStyle/>
        <a:p>
          <a:endParaRPr lang="en-US"/>
        </a:p>
      </dgm:t>
    </dgm:pt>
    <dgm:pt modelId="{460153BF-B90D-4346-9439-3F934E1463D3}">
      <dgm:prSet/>
      <dgm:spPr/>
      <dgm:t>
        <a:bodyPr/>
        <a:lstStyle/>
        <a:p>
          <a:r>
            <a:rPr lang="en-IE"/>
            <a:t>Requires good understanding of context within which agent operates</a:t>
          </a:r>
          <a:endParaRPr lang="en-US"/>
        </a:p>
      </dgm:t>
    </dgm:pt>
    <dgm:pt modelId="{7F0917FE-CE5D-43D1-BCB2-3A39B7BE8C13}" type="parTrans" cxnId="{3EEE235C-1FF2-455A-AD20-45660B3B4DB8}">
      <dgm:prSet/>
      <dgm:spPr/>
      <dgm:t>
        <a:bodyPr/>
        <a:lstStyle/>
        <a:p>
          <a:endParaRPr lang="en-US"/>
        </a:p>
      </dgm:t>
    </dgm:pt>
    <dgm:pt modelId="{7526F54E-079C-4829-92C9-59C0CDE9785F}" type="sibTrans" cxnId="{3EEE235C-1FF2-455A-AD20-45660B3B4DB8}">
      <dgm:prSet/>
      <dgm:spPr/>
      <dgm:t>
        <a:bodyPr/>
        <a:lstStyle/>
        <a:p>
          <a:endParaRPr lang="en-US"/>
        </a:p>
      </dgm:t>
    </dgm:pt>
    <dgm:pt modelId="{D9BAFABB-58E2-4B9E-AC51-53BB9C055777}">
      <dgm:prSet/>
      <dgm:spPr/>
      <dgm:t>
        <a:bodyPr/>
        <a:lstStyle/>
        <a:p>
          <a:r>
            <a:rPr lang="en-IE"/>
            <a:t>Requires ability to make decisions that integrate complex inputs</a:t>
          </a:r>
          <a:endParaRPr lang="en-US"/>
        </a:p>
      </dgm:t>
    </dgm:pt>
    <dgm:pt modelId="{30F590D2-C343-497D-A88C-41D60F964058}" type="parTrans" cxnId="{D7CC66EC-7A21-45FD-A8FC-4DD2E806177B}">
      <dgm:prSet/>
      <dgm:spPr/>
      <dgm:t>
        <a:bodyPr/>
        <a:lstStyle/>
        <a:p>
          <a:endParaRPr lang="en-US"/>
        </a:p>
      </dgm:t>
    </dgm:pt>
    <dgm:pt modelId="{4A2D8593-F7BD-4B8A-A854-5425F16135C0}" type="sibTrans" cxnId="{D7CC66EC-7A21-45FD-A8FC-4DD2E806177B}">
      <dgm:prSet/>
      <dgm:spPr/>
      <dgm:t>
        <a:bodyPr/>
        <a:lstStyle/>
        <a:p>
          <a:endParaRPr lang="en-US"/>
        </a:p>
      </dgm:t>
    </dgm:pt>
    <dgm:pt modelId="{C5E847C1-31A1-4487-ADCA-A4492B1BBDFC}">
      <dgm:prSet/>
      <dgm:spPr/>
      <dgm:t>
        <a:bodyPr/>
        <a:lstStyle/>
        <a:p>
          <a:r>
            <a:rPr lang="en-IE"/>
            <a:t>Excuses based on specific limitations of the decision process</a:t>
          </a:r>
          <a:endParaRPr lang="en-US"/>
        </a:p>
      </dgm:t>
    </dgm:pt>
    <dgm:pt modelId="{17D9B921-887A-4244-B0D6-D746E1487C0F}" type="parTrans" cxnId="{F2C90AA2-C096-42D4-82B7-E95A387E440A}">
      <dgm:prSet/>
      <dgm:spPr/>
      <dgm:t>
        <a:bodyPr/>
        <a:lstStyle/>
        <a:p>
          <a:endParaRPr lang="en-US"/>
        </a:p>
      </dgm:t>
    </dgm:pt>
    <dgm:pt modelId="{5AD1547C-A846-49DE-83BA-20F0F4181C14}" type="sibTrans" cxnId="{F2C90AA2-C096-42D4-82B7-E95A387E440A}">
      <dgm:prSet/>
      <dgm:spPr/>
      <dgm:t>
        <a:bodyPr/>
        <a:lstStyle/>
        <a:p>
          <a:endParaRPr lang="en-US"/>
        </a:p>
      </dgm:t>
    </dgm:pt>
    <dgm:pt modelId="{8687D907-6827-4ACF-A644-4675416FA593}">
      <dgm:prSet/>
      <dgm:spPr/>
      <dgm:t>
        <a:bodyPr/>
        <a:lstStyle/>
        <a:p>
          <a:r>
            <a:rPr lang="en-IE"/>
            <a:t>Good intentions </a:t>
          </a:r>
          <a:endParaRPr lang="en-US"/>
        </a:p>
      </dgm:t>
    </dgm:pt>
    <dgm:pt modelId="{288B5EA1-5A0B-46B8-9BCA-85754A0DF82E}" type="parTrans" cxnId="{3D7AB9A6-CFC3-4C31-A5DE-ED6C89C95AA7}">
      <dgm:prSet/>
      <dgm:spPr/>
      <dgm:t>
        <a:bodyPr/>
        <a:lstStyle/>
        <a:p>
          <a:endParaRPr lang="en-US"/>
        </a:p>
      </dgm:t>
    </dgm:pt>
    <dgm:pt modelId="{6132251F-F4D1-4DE9-B024-829772EC5441}" type="sibTrans" cxnId="{3D7AB9A6-CFC3-4C31-A5DE-ED6C89C95AA7}">
      <dgm:prSet/>
      <dgm:spPr/>
      <dgm:t>
        <a:bodyPr/>
        <a:lstStyle/>
        <a:p>
          <a:endParaRPr lang="en-US"/>
        </a:p>
      </dgm:t>
    </dgm:pt>
    <dgm:pt modelId="{A70B2BF0-D4BA-4A8F-84B2-CD47C0E99398}">
      <dgm:prSet/>
      <dgm:spPr/>
      <dgm:t>
        <a:bodyPr/>
        <a:lstStyle/>
        <a:p>
          <a:r>
            <a:rPr lang="en-IE"/>
            <a:t>Non-culpable lack/lapse of knowledge</a:t>
          </a:r>
          <a:endParaRPr lang="en-US"/>
        </a:p>
      </dgm:t>
    </dgm:pt>
    <dgm:pt modelId="{F3C4E5AC-9682-4B36-85DD-B7CC3E848269}" type="parTrans" cxnId="{11DD0652-8DD3-401C-A000-F403EA9A0457}">
      <dgm:prSet/>
      <dgm:spPr/>
      <dgm:t>
        <a:bodyPr/>
        <a:lstStyle/>
        <a:p>
          <a:endParaRPr lang="en-US"/>
        </a:p>
      </dgm:t>
    </dgm:pt>
    <dgm:pt modelId="{4C2812EE-945D-4501-865E-23FE67E101E5}" type="sibTrans" cxnId="{11DD0652-8DD3-401C-A000-F403EA9A0457}">
      <dgm:prSet/>
      <dgm:spPr/>
      <dgm:t>
        <a:bodyPr/>
        <a:lstStyle/>
        <a:p>
          <a:endParaRPr lang="en-US"/>
        </a:p>
      </dgm:t>
    </dgm:pt>
    <dgm:pt modelId="{4D5584C8-F319-4622-B025-A7B5401EE859}">
      <dgm:prSet/>
      <dgm:spPr/>
      <dgm:t>
        <a:bodyPr/>
        <a:lstStyle/>
        <a:p>
          <a:r>
            <a:rPr lang="en-IE"/>
            <a:t>Coercive context (no obviously better choice available)</a:t>
          </a:r>
          <a:endParaRPr lang="en-US"/>
        </a:p>
      </dgm:t>
    </dgm:pt>
    <dgm:pt modelId="{AF6091A8-C56E-4637-B3D4-DC4D97F75CE1}" type="parTrans" cxnId="{5E320370-0A02-482F-865C-E3CB5BD915C3}">
      <dgm:prSet/>
      <dgm:spPr/>
      <dgm:t>
        <a:bodyPr/>
        <a:lstStyle/>
        <a:p>
          <a:endParaRPr lang="en-US"/>
        </a:p>
      </dgm:t>
    </dgm:pt>
    <dgm:pt modelId="{F8EC86FC-E845-4CD3-8A6B-2E41E75137E0}" type="sibTrans" cxnId="{5E320370-0A02-482F-865C-E3CB5BD915C3}">
      <dgm:prSet/>
      <dgm:spPr/>
      <dgm:t>
        <a:bodyPr/>
        <a:lstStyle/>
        <a:p>
          <a:endParaRPr lang="en-US"/>
        </a:p>
      </dgm:t>
    </dgm:pt>
    <dgm:pt modelId="{5578FDBF-F366-4CAB-BAA8-85AED92E9F3F}" type="pres">
      <dgm:prSet presAssocID="{37C3FCEE-B09B-4E55-86D1-24D7C9FC583A}" presName="root" presStyleCnt="0">
        <dgm:presLayoutVars>
          <dgm:dir/>
          <dgm:resizeHandles val="exact"/>
        </dgm:presLayoutVars>
      </dgm:prSet>
      <dgm:spPr/>
      <dgm:t>
        <a:bodyPr/>
        <a:lstStyle/>
        <a:p>
          <a:endParaRPr lang="en-US"/>
        </a:p>
      </dgm:t>
    </dgm:pt>
    <dgm:pt modelId="{21249C63-39BE-44D7-90D5-D89CD03113D8}" type="pres">
      <dgm:prSet presAssocID="{21FF383D-C62C-4D74-9D6A-408830EBC230}" presName="compNode" presStyleCnt="0"/>
      <dgm:spPr/>
    </dgm:pt>
    <dgm:pt modelId="{8C86F3E8-055B-45B8-9596-C5F2DBA150D4}" type="pres">
      <dgm:prSet presAssocID="{21FF383D-C62C-4D74-9D6A-408830EBC230}" presName="bgRect" presStyleLbl="bgShp" presStyleIdx="0" presStyleCnt="4"/>
      <dgm:spPr/>
    </dgm:pt>
    <dgm:pt modelId="{C0EFB35F-F696-4868-8F66-BE1E108E3FE3}" type="pres">
      <dgm:prSet presAssocID="{21FF383D-C62C-4D74-9D6A-408830EBC230}"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heelchair Access"/>
        </a:ext>
      </dgm:extLst>
    </dgm:pt>
    <dgm:pt modelId="{8764E579-2BEE-4841-B803-612539050878}" type="pres">
      <dgm:prSet presAssocID="{21FF383D-C62C-4D74-9D6A-408830EBC230}" presName="spaceRect" presStyleCnt="0"/>
      <dgm:spPr/>
    </dgm:pt>
    <dgm:pt modelId="{9DD4C60C-395E-42F2-B5BC-49D304EBAB38}" type="pres">
      <dgm:prSet presAssocID="{21FF383D-C62C-4D74-9D6A-408830EBC230}" presName="parTx" presStyleLbl="revTx" presStyleIdx="0" presStyleCnt="5">
        <dgm:presLayoutVars>
          <dgm:chMax val="0"/>
          <dgm:chPref val="0"/>
        </dgm:presLayoutVars>
      </dgm:prSet>
      <dgm:spPr/>
      <dgm:t>
        <a:bodyPr/>
        <a:lstStyle/>
        <a:p>
          <a:endParaRPr lang="en-US"/>
        </a:p>
      </dgm:t>
    </dgm:pt>
    <dgm:pt modelId="{5D1D76AC-4468-4CB0-ADA6-B482E6F1F685}" type="pres">
      <dgm:prSet presAssocID="{C2F2967E-450C-4F97-9DF9-8A422F37AB5C}" presName="sibTrans" presStyleCnt="0"/>
      <dgm:spPr/>
    </dgm:pt>
    <dgm:pt modelId="{87F3F9CA-4C71-4ED4-9AE1-C8574FB77E47}" type="pres">
      <dgm:prSet presAssocID="{460153BF-B90D-4346-9439-3F934E1463D3}" presName="compNode" presStyleCnt="0"/>
      <dgm:spPr/>
    </dgm:pt>
    <dgm:pt modelId="{6B1B8635-6912-4438-9354-A804C91139EA}" type="pres">
      <dgm:prSet presAssocID="{460153BF-B90D-4346-9439-3F934E1463D3}" presName="bgRect" presStyleLbl="bgShp" presStyleIdx="1" presStyleCnt="4"/>
      <dgm:spPr/>
    </dgm:pt>
    <dgm:pt modelId="{101455F4-1E8B-484B-B4DA-C99B933C62B5}" type="pres">
      <dgm:prSet presAssocID="{460153BF-B90D-4346-9439-3F934E1463D3}"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34280885-C7BA-45DC-BEEA-D1432FAD3612}" type="pres">
      <dgm:prSet presAssocID="{460153BF-B90D-4346-9439-3F934E1463D3}" presName="spaceRect" presStyleCnt="0"/>
      <dgm:spPr/>
    </dgm:pt>
    <dgm:pt modelId="{3F036285-00DF-4A39-8E2F-09236D102536}" type="pres">
      <dgm:prSet presAssocID="{460153BF-B90D-4346-9439-3F934E1463D3}" presName="parTx" presStyleLbl="revTx" presStyleIdx="1" presStyleCnt="5">
        <dgm:presLayoutVars>
          <dgm:chMax val="0"/>
          <dgm:chPref val="0"/>
        </dgm:presLayoutVars>
      </dgm:prSet>
      <dgm:spPr/>
      <dgm:t>
        <a:bodyPr/>
        <a:lstStyle/>
        <a:p>
          <a:endParaRPr lang="en-US"/>
        </a:p>
      </dgm:t>
    </dgm:pt>
    <dgm:pt modelId="{EBD17CF2-171D-4B1A-A9E3-C44120920130}" type="pres">
      <dgm:prSet presAssocID="{7526F54E-079C-4829-92C9-59C0CDE9785F}" presName="sibTrans" presStyleCnt="0"/>
      <dgm:spPr/>
    </dgm:pt>
    <dgm:pt modelId="{775311D7-6716-4329-BE38-D546E9EB3B7A}" type="pres">
      <dgm:prSet presAssocID="{D9BAFABB-58E2-4B9E-AC51-53BB9C055777}" presName="compNode" presStyleCnt="0"/>
      <dgm:spPr/>
    </dgm:pt>
    <dgm:pt modelId="{4BB77588-2EEC-42A9-9DCC-1174623113A7}" type="pres">
      <dgm:prSet presAssocID="{D9BAFABB-58E2-4B9E-AC51-53BB9C055777}" presName="bgRect" presStyleLbl="bgShp" presStyleIdx="2" presStyleCnt="4"/>
      <dgm:spPr/>
    </dgm:pt>
    <dgm:pt modelId="{85C10CE4-2016-45F2-B20E-0E92593F4372}" type="pres">
      <dgm:prSet presAssocID="{D9BAFABB-58E2-4B9E-AC51-53BB9C055777}"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5F028BE7-CA13-4CEA-894C-368A7776E812}" type="pres">
      <dgm:prSet presAssocID="{D9BAFABB-58E2-4B9E-AC51-53BB9C055777}" presName="spaceRect" presStyleCnt="0"/>
      <dgm:spPr/>
    </dgm:pt>
    <dgm:pt modelId="{1239F5B1-0E94-4597-8E94-F548E1CEB111}" type="pres">
      <dgm:prSet presAssocID="{D9BAFABB-58E2-4B9E-AC51-53BB9C055777}" presName="parTx" presStyleLbl="revTx" presStyleIdx="2" presStyleCnt="5">
        <dgm:presLayoutVars>
          <dgm:chMax val="0"/>
          <dgm:chPref val="0"/>
        </dgm:presLayoutVars>
      </dgm:prSet>
      <dgm:spPr/>
      <dgm:t>
        <a:bodyPr/>
        <a:lstStyle/>
        <a:p>
          <a:endParaRPr lang="en-US"/>
        </a:p>
      </dgm:t>
    </dgm:pt>
    <dgm:pt modelId="{77A984F1-25BE-420C-A5CB-7DA5EE56A802}" type="pres">
      <dgm:prSet presAssocID="{4A2D8593-F7BD-4B8A-A854-5425F16135C0}" presName="sibTrans" presStyleCnt="0"/>
      <dgm:spPr/>
    </dgm:pt>
    <dgm:pt modelId="{E45C168B-3682-45DC-A969-08C75A697D9B}" type="pres">
      <dgm:prSet presAssocID="{C5E847C1-31A1-4487-ADCA-A4492B1BBDFC}" presName="compNode" presStyleCnt="0"/>
      <dgm:spPr/>
    </dgm:pt>
    <dgm:pt modelId="{8B4B0DB8-897A-4F60-8ACF-A2A162F1A122}" type="pres">
      <dgm:prSet presAssocID="{C5E847C1-31A1-4487-ADCA-A4492B1BBDFC}" presName="bgRect" presStyleLbl="bgShp" presStyleIdx="3" presStyleCnt="4"/>
      <dgm:spPr/>
    </dgm:pt>
    <dgm:pt modelId="{75EC5A6B-476D-47C0-96A5-D8B95D1EBC2E}" type="pres">
      <dgm:prSet presAssocID="{C5E847C1-31A1-4487-ADCA-A4492B1BBDF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Irritant"/>
        </a:ext>
      </dgm:extLst>
    </dgm:pt>
    <dgm:pt modelId="{4CFAC456-20DE-49F0-9CAA-7C1F775CC6C3}" type="pres">
      <dgm:prSet presAssocID="{C5E847C1-31A1-4487-ADCA-A4492B1BBDFC}" presName="spaceRect" presStyleCnt="0"/>
      <dgm:spPr/>
    </dgm:pt>
    <dgm:pt modelId="{8D7FB04C-453E-4AEA-BD3A-D473869B0CA2}" type="pres">
      <dgm:prSet presAssocID="{C5E847C1-31A1-4487-ADCA-A4492B1BBDFC}" presName="parTx" presStyleLbl="revTx" presStyleIdx="3" presStyleCnt="5">
        <dgm:presLayoutVars>
          <dgm:chMax val="0"/>
          <dgm:chPref val="0"/>
        </dgm:presLayoutVars>
      </dgm:prSet>
      <dgm:spPr/>
      <dgm:t>
        <a:bodyPr/>
        <a:lstStyle/>
        <a:p>
          <a:endParaRPr lang="en-US"/>
        </a:p>
      </dgm:t>
    </dgm:pt>
    <dgm:pt modelId="{CFF37C2D-2806-48A3-83D3-35EDF2B60C50}" type="pres">
      <dgm:prSet presAssocID="{C5E847C1-31A1-4487-ADCA-A4492B1BBDFC}" presName="desTx" presStyleLbl="revTx" presStyleIdx="4" presStyleCnt="5">
        <dgm:presLayoutVars/>
      </dgm:prSet>
      <dgm:spPr/>
      <dgm:t>
        <a:bodyPr/>
        <a:lstStyle/>
        <a:p>
          <a:endParaRPr lang="en-US"/>
        </a:p>
      </dgm:t>
    </dgm:pt>
  </dgm:ptLst>
  <dgm:cxnLst>
    <dgm:cxn modelId="{11DD0652-8DD3-401C-A000-F403EA9A0457}" srcId="{C5E847C1-31A1-4487-ADCA-A4492B1BBDFC}" destId="{A70B2BF0-D4BA-4A8F-84B2-CD47C0E99398}" srcOrd="1" destOrd="0" parTransId="{F3C4E5AC-9682-4B36-85DD-B7CC3E848269}" sibTransId="{4C2812EE-945D-4501-865E-23FE67E101E5}"/>
    <dgm:cxn modelId="{B9F0876A-8CAB-40FF-BC21-9809AC4F289B}" type="presOf" srcId="{21FF383D-C62C-4D74-9D6A-408830EBC230}" destId="{9DD4C60C-395E-42F2-B5BC-49D304EBAB38}" srcOrd="0" destOrd="0" presId="urn:microsoft.com/office/officeart/2018/2/layout/IconVerticalSolidList"/>
    <dgm:cxn modelId="{3EEE235C-1FF2-455A-AD20-45660B3B4DB8}" srcId="{37C3FCEE-B09B-4E55-86D1-24D7C9FC583A}" destId="{460153BF-B90D-4346-9439-3F934E1463D3}" srcOrd="1" destOrd="0" parTransId="{7F0917FE-CE5D-43D1-BCB2-3A39B7BE8C13}" sibTransId="{7526F54E-079C-4829-92C9-59C0CDE9785F}"/>
    <dgm:cxn modelId="{3D7AB9A6-CFC3-4C31-A5DE-ED6C89C95AA7}" srcId="{C5E847C1-31A1-4487-ADCA-A4492B1BBDFC}" destId="{8687D907-6827-4ACF-A644-4675416FA593}" srcOrd="0" destOrd="0" parTransId="{288B5EA1-5A0B-46B8-9BCA-85754A0DF82E}" sibTransId="{6132251F-F4D1-4DE9-B024-829772EC5441}"/>
    <dgm:cxn modelId="{4E26FC81-891E-4B55-8F90-BCBA989B0781}" type="presOf" srcId="{4D5584C8-F319-4622-B025-A7B5401EE859}" destId="{CFF37C2D-2806-48A3-83D3-35EDF2B60C50}" srcOrd="0" destOrd="2" presId="urn:microsoft.com/office/officeart/2018/2/layout/IconVerticalSolidList"/>
    <dgm:cxn modelId="{99217281-848E-4FEC-A604-045361E73D51}" type="presOf" srcId="{C5E847C1-31A1-4487-ADCA-A4492B1BBDFC}" destId="{8D7FB04C-453E-4AEA-BD3A-D473869B0CA2}" srcOrd="0" destOrd="0" presId="urn:microsoft.com/office/officeart/2018/2/layout/IconVerticalSolidList"/>
    <dgm:cxn modelId="{0669C152-C20B-4D04-A268-1661EC3D1F8D}" type="presOf" srcId="{D9BAFABB-58E2-4B9E-AC51-53BB9C055777}" destId="{1239F5B1-0E94-4597-8E94-F548E1CEB111}" srcOrd="0" destOrd="0" presId="urn:microsoft.com/office/officeart/2018/2/layout/IconVerticalSolidList"/>
    <dgm:cxn modelId="{5E320370-0A02-482F-865C-E3CB5BD915C3}" srcId="{C5E847C1-31A1-4487-ADCA-A4492B1BBDFC}" destId="{4D5584C8-F319-4622-B025-A7B5401EE859}" srcOrd="2" destOrd="0" parTransId="{AF6091A8-C56E-4637-B3D4-DC4D97F75CE1}" sibTransId="{F8EC86FC-E845-4CD3-8A6B-2E41E75137E0}"/>
    <dgm:cxn modelId="{BC507345-C525-4C2E-B39F-5D1FEAF800D9}" srcId="{37C3FCEE-B09B-4E55-86D1-24D7C9FC583A}" destId="{21FF383D-C62C-4D74-9D6A-408830EBC230}" srcOrd="0" destOrd="0" parTransId="{FD386A7B-89C9-433B-814D-E3647DC07F42}" sibTransId="{C2F2967E-450C-4F97-9DF9-8A422F37AB5C}"/>
    <dgm:cxn modelId="{D7CC66EC-7A21-45FD-A8FC-4DD2E806177B}" srcId="{37C3FCEE-B09B-4E55-86D1-24D7C9FC583A}" destId="{D9BAFABB-58E2-4B9E-AC51-53BB9C055777}" srcOrd="2" destOrd="0" parTransId="{30F590D2-C343-497D-A88C-41D60F964058}" sibTransId="{4A2D8593-F7BD-4B8A-A854-5425F16135C0}"/>
    <dgm:cxn modelId="{D6C66A88-8F77-485B-AB90-AD799DFE7469}" type="presOf" srcId="{37C3FCEE-B09B-4E55-86D1-24D7C9FC583A}" destId="{5578FDBF-F366-4CAB-BAA8-85AED92E9F3F}" srcOrd="0" destOrd="0" presId="urn:microsoft.com/office/officeart/2018/2/layout/IconVerticalSolidList"/>
    <dgm:cxn modelId="{1C7E5004-8710-4EA4-8E1C-40BDD4BFFBF6}" type="presOf" srcId="{460153BF-B90D-4346-9439-3F934E1463D3}" destId="{3F036285-00DF-4A39-8E2F-09236D102536}" srcOrd="0" destOrd="0" presId="urn:microsoft.com/office/officeart/2018/2/layout/IconVerticalSolidList"/>
    <dgm:cxn modelId="{BB30486E-9A9C-4ACC-9D88-E727BDC47505}" type="presOf" srcId="{A70B2BF0-D4BA-4A8F-84B2-CD47C0E99398}" destId="{CFF37C2D-2806-48A3-83D3-35EDF2B60C50}" srcOrd="0" destOrd="1" presId="urn:microsoft.com/office/officeart/2018/2/layout/IconVerticalSolidList"/>
    <dgm:cxn modelId="{DBB211A8-06F2-4F45-B5C6-583BF7563E10}" type="presOf" srcId="{8687D907-6827-4ACF-A644-4675416FA593}" destId="{CFF37C2D-2806-48A3-83D3-35EDF2B60C50}" srcOrd="0" destOrd="0" presId="urn:microsoft.com/office/officeart/2018/2/layout/IconVerticalSolidList"/>
    <dgm:cxn modelId="{F2C90AA2-C096-42D4-82B7-E95A387E440A}" srcId="{37C3FCEE-B09B-4E55-86D1-24D7C9FC583A}" destId="{C5E847C1-31A1-4487-ADCA-A4492B1BBDFC}" srcOrd="3" destOrd="0" parTransId="{17D9B921-887A-4244-B0D6-D746E1487C0F}" sibTransId="{5AD1547C-A846-49DE-83BA-20F0F4181C14}"/>
    <dgm:cxn modelId="{B3B1A23D-4719-4EC5-B5BE-4DEF145D0475}" type="presParOf" srcId="{5578FDBF-F366-4CAB-BAA8-85AED92E9F3F}" destId="{21249C63-39BE-44D7-90D5-D89CD03113D8}" srcOrd="0" destOrd="0" presId="urn:microsoft.com/office/officeart/2018/2/layout/IconVerticalSolidList"/>
    <dgm:cxn modelId="{7F4CF7B9-91B9-40A6-9B20-916629225A67}" type="presParOf" srcId="{21249C63-39BE-44D7-90D5-D89CD03113D8}" destId="{8C86F3E8-055B-45B8-9596-C5F2DBA150D4}" srcOrd="0" destOrd="0" presId="urn:microsoft.com/office/officeart/2018/2/layout/IconVerticalSolidList"/>
    <dgm:cxn modelId="{0F3651E9-1F1B-4A81-88E6-4971A075170C}" type="presParOf" srcId="{21249C63-39BE-44D7-90D5-D89CD03113D8}" destId="{C0EFB35F-F696-4868-8F66-BE1E108E3FE3}" srcOrd="1" destOrd="0" presId="urn:microsoft.com/office/officeart/2018/2/layout/IconVerticalSolidList"/>
    <dgm:cxn modelId="{E40B5D96-7FD8-4410-AAFC-464ADE666D44}" type="presParOf" srcId="{21249C63-39BE-44D7-90D5-D89CD03113D8}" destId="{8764E579-2BEE-4841-B803-612539050878}" srcOrd="2" destOrd="0" presId="urn:microsoft.com/office/officeart/2018/2/layout/IconVerticalSolidList"/>
    <dgm:cxn modelId="{33F88189-48E5-43E5-BDC7-2396D33CA31B}" type="presParOf" srcId="{21249C63-39BE-44D7-90D5-D89CD03113D8}" destId="{9DD4C60C-395E-42F2-B5BC-49D304EBAB38}" srcOrd="3" destOrd="0" presId="urn:microsoft.com/office/officeart/2018/2/layout/IconVerticalSolidList"/>
    <dgm:cxn modelId="{8CF02D87-F602-417E-A360-C53A25C551BC}" type="presParOf" srcId="{5578FDBF-F366-4CAB-BAA8-85AED92E9F3F}" destId="{5D1D76AC-4468-4CB0-ADA6-B482E6F1F685}" srcOrd="1" destOrd="0" presId="urn:microsoft.com/office/officeart/2018/2/layout/IconVerticalSolidList"/>
    <dgm:cxn modelId="{3821C3B2-3988-4195-8F4A-D7D995C317AB}" type="presParOf" srcId="{5578FDBF-F366-4CAB-BAA8-85AED92E9F3F}" destId="{87F3F9CA-4C71-4ED4-9AE1-C8574FB77E47}" srcOrd="2" destOrd="0" presId="urn:microsoft.com/office/officeart/2018/2/layout/IconVerticalSolidList"/>
    <dgm:cxn modelId="{271CCC08-A233-476D-8E10-2F4BC356CEEE}" type="presParOf" srcId="{87F3F9CA-4C71-4ED4-9AE1-C8574FB77E47}" destId="{6B1B8635-6912-4438-9354-A804C91139EA}" srcOrd="0" destOrd="0" presId="urn:microsoft.com/office/officeart/2018/2/layout/IconVerticalSolidList"/>
    <dgm:cxn modelId="{95117751-E070-43A6-9FCE-E486C194207A}" type="presParOf" srcId="{87F3F9CA-4C71-4ED4-9AE1-C8574FB77E47}" destId="{101455F4-1E8B-484B-B4DA-C99B933C62B5}" srcOrd="1" destOrd="0" presId="urn:microsoft.com/office/officeart/2018/2/layout/IconVerticalSolidList"/>
    <dgm:cxn modelId="{C9B4C68E-D96F-47A7-9909-BE590D48CA90}" type="presParOf" srcId="{87F3F9CA-4C71-4ED4-9AE1-C8574FB77E47}" destId="{34280885-C7BA-45DC-BEEA-D1432FAD3612}" srcOrd="2" destOrd="0" presId="urn:microsoft.com/office/officeart/2018/2/layout/IconVerticalSolidList"/>
    <dgm:cxn modelId="{0A9C3792-CCC7-41BF-B25A-0E058C6BBBDB}" type="presParOf" srcId="{87F3F9CA-4C71-4ED4-9AE1-C8574FB77E47}" destId="{3F036285-00DF-4A39-8E2F-09236D102536}" srcOrd="3" destOrd="0" presId="urn:microsoft.com/office/officeart/2018/2/layout/IconVerticalSolidList"/>
    <dgm:cxn modelId="{85CA5977-ED0E-4CC4-8CBD-E358D87ED388}" type="presParOf" srcId="{5578FDBF-F366-4CAB-BAA8-85AED92E9F3F}" destId="{EBD17CF2-171D-4B1A-A9E3-C44120920130}" srcOrd="3" destOrd="0" presId="urn:microsoft.com/office/officeart/2018/2/layout/IconVerticalSolidList"/>
    <dgm:cxn modelId="{91910274-32C0-46EC-B625-AF71933B607D}" type="presParOf" srcId="{5578FDBF-F366-4CAB-BAA8-85AED92E9F3F}" destId="{775311D7-6716-4329-BE38-D546E9EB3B7A}" srcOrd="4" destOrd="0" presId="urn:microsoft.com/office/officeart/2018/2/layout/IconVerticalSolidList"/>
    <dgm:cxn modelId="{B29863FD-4FAE-4B13-A796-54CDF85424BF}" type="presParOf" srcId="{775311D7-6716-4329-BE38-D546E9EB3B7A}" destId="{4BB77588-2EEC-42A9-9DCC-1174623113A7}" srcOrd="0" destOrd="0" presId="urn:microsoft.com/office/officeart/2018/2/layout/IconVerticalSolidList"/>
    <dgm:cxn modelId="{08137D55-AC89-461A-A5D8-7F3A5AB9AB9C}" type="presParOf" srcId="{775311D7-6716-4329-BE38-D546E9EB3B7A}" destId="{85C10CE4-2016-45F2-B20E-0E92593F4372}" srcOrd="1" destOrd="0" presId="urn:microsoft.com/office/officeart/2018/2/layout/IconVerticalSolidList"/>
    <dgm:cxn modelId="{B2E1B6AE-B208-4E04-9188-C3DA85669F0B}" type="presParOf" srcId="{775311D7-6716-4329-BE38-D546E9EB3B7A}" destId="{5F028BE7-CA13-4CEA-894C-368A7776E812}" srcOrd="2" destOrd="0" presId="urn:microsoft.com/office/officeart/2018/2/layout/IconVerticalSolidList"/>
    <dgm:cxn modelId="{E4E00A02-297D-461A-9863-F74FEDCDA98F}" type="presParOf" srcId="{775311D7-6716-4329-BE38-D546E9EB3B7A}" destId="{1239F5B1-0E94-4597-8E94-F548E1CEB111}" srcOrd="3" destOrd="0" presId="urn:microsoft.com/office/officeart/2018/2/layout/IconVerticalSolidList"/>
    <dgm:cxn modelId="{E9DE5FDA-53AE-46FB-A34E-AD4B03B7ACEE}" type="presParOf" srcId="{5578FDBF-F366-4CAB-BAA8-85AED92E9F3F}" destId="{77A984F1-25BE-420C-A5CB-7DA5EE56A802}" srcOrd="5" destOrd="0" presId="urn:microsoft.com/office/officeart/2018/2/layout/IconVerticalSolidList"/>
    <dgm:cxn modelId="{0A35C23E-8672-40AF-9A00-392BB38C3E44}" type="presParOf" srcId="{5578FDBF-F366-4CAB-BAA8-85AED92E9F3F}" destId="{E45C168B-3682-45DC-A969-08C75A697D9B}" srcOrd="6" destOrd="0" presId="urn:microsoft.com/office/officeart/2018/2/layout/IconVerticalSolidList"/>
    <dgm:cxn modelId="{5AD35CEF-387D-4106-880E-1BCDF6604603}" type="presParOf" srcId="{E45C168B-3682-45DC-A969-08C75A697D9B}" destId="{8B4B0DB8-897A-4F60-8ACF-A2A162F1A122}" srcOrd="0" destOrd="0" presId="urn:microsoft.com/office/officeart/2018/2/layout/IconVerticalSolidList"/>
    <dgm:cxn modelId="{C3F88A27-51FA-4B7B-9A5B-9DAD52BB7C57}" type="presParOf" srcId="{E45C168B-3682-45DC-A969-08C75A697D9B}" destId="{75EC5A6B-476D-47C0-96A5-D8B95D1EBC2E}" srcOrd="1" destOrd="0" presId="urn:microsoft.com/office/officeart/2018/2/layout/IconVerticalSolidList"/>
    <dgm:cxn modelId="{FED4E3FA-810C-438D-AB8A-80C46313967C}" type="presParOf" srcId="{E45C168B-3682-45DC-A969-08C75A697D9B}" destId="{4CFAC456-20DE-49F0-9CAA-7C1F775CC6C3}" srcOrd="2" destOrd="0" presId="urn:microsoft.com/office/officeart/2018/2/layout/IconVerticalSolidList"/>
    <dgm:cxn modelId="{9AD26661-4B89-48F1-8BC5-9DE756BFE157}" type="presParOf" srcId="{E45C168B-3682-45DC-A969-08C75A697D9B}" destId="{8D7FB04C-453E-4AEA-BD3A-D473869B0CA2}" srcOrd="3" destOrd="0" presId="urn:microsoft.com/office/officeart/2018/2/layout/IconVerticalSolidList"/>
    <dgm:cxn modelId="{EE9991FA-A330-49A9-97FD-2C3AF194FDCC}" type="presParOf" srcId="{E45C168B-3682-45DC-A969-08C75A697D9B}" destId="{CFF37C2D-2806-48A3-83D3-35EDF2B60C5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2411FF-8642-4691-A9C7-9EB3B2B949A3}"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B1060177-281A-45BD-AB3A-AC8A85B4805D}">
      <dgm:prSet/>
      <dgm:spPr/>
      <dgm:t>
        <a:bodyPr/>
        <a:lstStyle/>
        <a:p>
          <a:r>
            <a:rPr lang="en-IE"/>
            <a:t>Moral responsibility depends on understanding the nature of what one does</a:t>
          </a:r>
          <a:endParaRPr lang="en-US"/>
        </a:p>
      </dgm:t>
    </dgm:pt>
    <dgm:pt modelId="{58D55695-CC1F-4639-B167-72FC849EEDE5}" type="parTrans" cxnId="{1AEABC09-8CA2-46C7-BF0B-C7CAE5277183}">
      <dgm:prSet/>
      <dgm:spPr/>
      <dgm:t>
        <a:bodyPr/>
        <a:lstStyle/>
        <a:p>
          <a:endParaRPr lang="en-US"/>
        </a:p>
      </dgm:t>
    </dgm:pt>
    <dgm:pt modelId="{195D89D8-7263-4CAA-A0FA-3ACA6B184C30}" type="sibTrans" cxnId="{1AEABC09-8CA2-46C7-BF0B-C7CAE5277183}">
      <dgm:prSet/>
      <dgm:spPr/>
      <dgm:t>
        <a:bodyPr/>
        <a:lstStyle/>
        <a:p>
          <a:endParaRPr lang="en-US"/>
        </a:p>
      </dgm:t>
    </dgm:pt>
    <dgm:pt modelId="{D87D2DB3-BFD0-4CA6-BF0C-BA6163E7F90B}">
      <dgm:prSet/>
      <dgm:spPr/>
      <dgm:t>
        <a:bodyPr/>
        <a:lstStyle/>
        <a:p>
          <a:r>
            <a:rPr lang="en-IE"/>
            <a:t>Different reasons for lack of understanding:</a:t>
          </a:r>
          <a:endParaRPr lang="en-US"/>
        </a:p>
      </dgm:t>
    </dgm:pt>
    <dgm:pt modelId="{88361E52-0B1C-4C7D-BA5D-46550D352FC3}" type="parTrans" cxnId="{D95515DE-402C-4BBF-A863-B55A49AB753C}">
      <dgm:prSet/>
      <dgm:spPr/>
      <dgm:t>
        <a:bodyPr/>
        <a:lstStyle/>
        <a:p>
          <a:endParaRPr lang="en-US"/>
        </a:p>
      </dgm:t>
    </dgm:pt>
    <dgm:pt modelId="{28E6D319-A894-4C40-AB1D-46DB71C501E1}" type="sibTrans" cxnId="{D95515DE-402C-4BBF-A863-B55A49AB753C}">
      <dgm:prSet/>
      <dgm:spPr/>
      <dgm:t>
        <a:bodyPr/>
        <a:lstStyle/>
        <a:p>
          <a:endParaRPr lang="en-US"/>
        </a:p>
      </dgm:t>
    </dgm:pt>
    <dgm:pt modelId="{4EEB30B6-EA87-4F9E-A9EE-F0488D2FD565}">
      <dgm:prSet/>
      <dgm:spPr/>
      <dgm:t>
        <a:bodyPr/>
        <a:lstStyle/>
        <a:p>
          <a:r>
            <a:rPr lang="en-IE"/>
            <a:t>Not understanding action itself</a:t>
          </a:r>
          <a:endParaRPr lang="en-US"/>
        </a:p>
      </dgm:t>
    </dgm:pt>
    <dgm:pt modelId="{94E9AE64-1A50-4EA2-B7BC-17E7ED532E11}" type="parTrans" cxnId="{65E9C5D4-176A-492E-8A38-3A4FECF05F17}">
      <dgm:prSet/>
      <dgm:spPr/>
      <dgm:t>
        <a:bodyPr/>
        <a:lstStyle/>
        <a:p>
          <a:endParaRPr lang="en-US"/>
        </a:p>
      </dgm:t>
    </dgm:pt>
    <dgm:pt modelId="{A4594F28-5679-4B0C-8070-52BAE663E0BB}" type="sibTrans" cxnId="{65E9C5D4-176A-492E-8A38-3A4FECF05F17}">
      <dgm:prSet/>
      <dgm:spPr/>
      <dgm:t>
        <a:bodyPr/>
        <a:lstStyle/>
        <a:p>
          <a:endParaRPr lang="en-US"/>
        </a:p>
      </dgm:t>
    </dgm:pt>
    <dgm:pt modelId="{78859A1C-82D6-440D-9EE4-984DA3088843}">
      <dgm:prSet/>
      <dgm:spPr/>
      <dgm:t>
        <a:bodyPr/>
        <a:lstStyle/>
        <a:p>
          <a:r>
            <a:rPr lang="en-IE"/>
            <a:t>Not understanding circumstances</a:t>
          </a:r>
          <a:endParaRPr lang="en-US"/>
        </a:p>
      </dgm:t>
    </dgm:pt>
    <dgm:pt modelId="{4BFCFC3B-ED0F-49E9-B174-CF9C16DA2090}" type="parTrans" cxnId="{A3CC888A-4050-4971-94E3-E8057025698E}">
      <dgm:prSet/>
      <dgm:spPr/>
      <dgm:t>
        <a:bodyPr/>
        <a:lstStyle/>
        <a:p>
          <a:endParaRPr lang="en-US"/>
        </a:p>
      </dgm:t>
    </dgm:pt>
    <dgm:pt modelId="{A55137FC-46E2-4D16-9FEF-DC8881024043}" type="sibTrans" cxnId="{A3CC888A-4050-4971-94E3-E8057025698E}">
      <dgm:prSet/>
      <dgm:spPr/>
      <dgm:t>
        <a:bodyPr/>
        <a:lstStyle/>
        <a:p>
          <a:endParaRPr lang="en-US"/>
        </a:p>
      </dgm:t>
    </dgm:pt>
    <dgm:pt modelId="{2F74FFB6-1406-4177-9C33-953EF323A55B}">
      <dgm:prSet/>
      <dgm:spPr/>
      <dgm:t>
        <a:bodyPr/>
        <a:lstStyle/>
        <a:p>
          <a:r>
            <a:rPr lang="en-IE"/>
            <a:t>Not understanding demands of morality</a:t>
          </a:r>
          <a:endParaRPr lang="en-US"/>
        </a:p>
      </dgm:t>
    </dgm:pt>
    <dgm:pt modelId="{6B58DA25-75DF-4598-884A-500F3A6D6970}" type="parTrans" cxnId="{F451468E-2940-4398-96D3-DE950B990B1E}">
      <dgm:prSet/>
      <dgm:spPr/>
      <dgm:t>
        <a:bodyPr/>
        <a:lstStyle/>
        <a:p>
          <a:endParaRPr lang="en-US"/>
        </a:p>
      </dgm:t>
    </dgm:pt>
    <dgm:pt modelId="{E879A802-9AE2-4310-8D83-AF1431B5A45F}" type="sibTrans" cxnId="{F451468E-2940-4398-96D3-DE950B990B1E}">
      <dgm:prSet/>
      <dgm:spPr/>
      <dgm:t>
        <a:bodyPr/>
        <a:lstStyle/>
        <a:p>
          <a:endParaRPr lang="en-US"/>
        </a:p>
      </dgm:t>
    </dgm:pt>
    <dgm:pt modelId="{94A2A695-AFB7-4AC2-9005-7A0B154F07DE}" type="pres">
      <dgm:prSet presAssocID="{982411FF-8642-4691-A9C7-9EB3B2B949A3}" presName="Name0" presStyleCnt="0">
        <dgm:presLayoutVars>
          <dgm:dir/>
          <dgm:animLvl val="lvl"/>
          <dgm:resizeHandles val="exact"/>
        </dgm:presLayoutVars>
      </dgm:prSet>
      <dgm:spPr/>
      <dgm:t>
        <a:bodyPr/>
        <a:lstStyle/>
        <a:p>
          <a:endParaRPr lang="en-US"/>
        </a:p>
      </dgm:t>
    </dgm:pt>
    <dgm:pt modelId="{8E406EF1-10EC-49D9-9073-06C8A3772580}" type="pres">
      <dgm:prSet presAssocID="{D87D2DB3-BFD0-4CA6-BF0C-BA6163E7F90B}" presName="boxAndChildren" presStyleCnt="0"/>
      <dgm:spPr/>
    </dgm:pt>
    <dgm:pt modelId="{610DA789-EAA6-45D3-89BA-89C49E8100A1}" type="pres">
      <dgm:prSet presAssocID="{D87D2DB3-BFD0-4CA6-BF0C-BA6163E7F90B}" presName="parentTextBox" presStyleLbl="node1" presStyleIdx="0" presStyleCnt="2"/>
      <dgm:spPr/>
      <dgm:t>
        <a:bodyPr/>
        <a:lstStyle/>
        <a:p>
          <a:endParaRPr lang="en-US"/>
        </a:p>
      </dgm:t>
    </dgm:pt>
    <dgm:pt modelId="{D9B78143-5FCB-4CAD-87B0-256B3DE167C2}" type="pres">
      <dgm:prSet presAssocID="{D87D2DB3-BFD0-4CA6-BF0C-BA6163E7F90B}" presName="entireBox" presStyleLbl="node1" presStyleIdx="0" presStyleCnt="2"/>
      <dgm:spPr/>
      <dgm:t>
        <a:bodyPr/>
        <a:lstStyle/>
        <a:p>
          <a:endParaRPr lang="en-US"/>
        </a:p>
      </dgm:t>
    </dgm:pt>
    <dgm:pt modelId="{B433EC3B-BC1D-4C98-AEB4-3FC789EA6930}" type="pres">
      <dgm:prSet presAssocID="{D87D2DB3-BFD0-4CA6-BF0C-BA6163E7F90B}" presName="descendantBox" presStyleCnt="0"/>
      <dgm:spPr/>
    </dgm:pt>
    <dgm:pt modelId="{18F0AF0B-9A87-46A9-B2DD-ACD738C8F468}" type="pres">
      <dgm:prSet presAssocID="{4EEB30B6-EA87-4F9E-A9EE-F0488D2FD565}" presName="childTextBox" presStyleLbl="fgAccFollowNode1" presStyleIdx="0" presStyleCnt="3">
        <dgm:presLayoutVars>
          <dgm:bulletEnabled val="1"/>
        </dgm:presLayoutVars>
      </dgm:prSet>
      <dgm:spPr/>
      <dgm:t>
        <a:bodyPr/>
        <a:lstStyle/>
        <a:p>
          <a:endParaRPr lang="en-US"/>
        </a:p>
      </dgm:t>
    </dgm:pt>
    <dgm:pt modelId="{046CAE9B-66CA-4626-882B-01E07BD31183}" type="pres">
      <dgm:prSet presAssocID="{78859A1C-82D6-440D-9EE4-984DA3088843}" presName="childTextBox" presStyleLbl="fgAccFollowNode1" presStyleIdx="1" presStyleCnt="3">
        <dgm:presLayoutVars>
          <dgm:bulletEnabled val="1"/>
        </dgm:presLayoutVars>
      </dgm:prSet>
      <dgm:spPr/>
      <dgm:t>
        <a:bodyPr/>
        <a:lstStyle/>
        <a:p>
          <a:endParaRPr lang="en-US"/>
        </a:p>
      </dgm:t>
    </dgm:pt>
    <dgm:pt modelId="{7F001228-EA00-496E-9BFF-6596AF483081}" type="pres">
      <dgm:prSet presAssocID="{2F74FFB6-1406-4177-9C33-953EF323A55B}" presName="childTextBox" presStyleLbl="fgAccFollowNode1" presStyleIdx="2" presStyleCnt="3">
        <dgm:presLayoutVars>
          <dgm:bulletEnabled val="1"/>
        </dgm:presLayoutVars>
      </dgm:prSet>
      <dgm:spPr/>
      <dgm:t>
        <a:bodyPr/>
        <a:lstStyle/>
        <a:p>
          <a:endParaRPr lang="en-US"/>
        </a:p>
      </dgm:t>
    </dgm:pt>
    <dgm:pt modelId="{64EC18A3-7FF3-4EFA-B2E3-ECAC8298D251}" type="pres">
      <dgm:prSet presAssocID="{195D89D8-7263-4CAA-A0FA-3ACA6B184C30}" presName="sp" presStyleCnt="0"/>
      <dgm:spPr/>
    </dgm:pt>
    <dgm:pt modelId="{0506E8CC-2A5B-4DFF-BDD8-C81A55F5830D}" type="pres">
      <dgm:prSet presAssocID="{B1060177-281A-45BD-AB3A-AC8A85B4805D}" presName="arrowAndChildren" presStyleCnt="0"/>
      <dgm:spPr/>
    </dgm:pt>
    <dgm:pt modelId="{E1E573AB-AA6A-4545-AF19-9FB5481A8BD8}" type="pres">
      <dgm:prSet presAssocID="{B1060177-281A-45BD-AB3A-AC8A85B4805D}" presName="parentTextArrow" presStyleLbl="node1" presStyleIdx="1" presStyleCnt="2"/>
      <dgm:spPr/>
      <dgm:t>
        <a:bodyPr/>
        <a:lstStyle/>
        <a:p>
          <a:endParaRPr lang="en-US"/>
        </a:p>
      </dgm:t>
    </dgm:pt>
  </dgm:ptLst>
  <dgm:cxnLst>
    <dgm:cxn modelId="{6F5CB5C4-9EE0-4E8C-97A3-8D489449F866}" type="presOf" srcId="{B1060177-281A-45BD-AB3A-AC8A85B4805D}" destId="{E1E573AB-AA6A-4545-AF19-9FB5481A8BD8}" srcOrd="0" destOrd="0" presId="urn:microsoft.com/office/officeart/2005/8/layout/process4"/>
    <dgm:cxn modelId="{3358D082-8FFB-438B-AB31-4F9589D76D90}" type="presOf" srcId="{4EEB30B6-EA87-4F9E-A9EE-F0488D2FD565}" destId="{18F0AF0B-9A87-46A9-B2DD-ACD738C8F468}" srcOrd="0" destOrd="0" presId="urn:microsoft.com/office/officeart/2005/8/layout/process4"/>
    <dgm:cxn modelId="{181DA7F3-50FE-453F-88C0-019C055B4744}" type="presOf" srcId="{D87D2DB3-BFD0-4CA6-BF0C-BA6163E7F90B}" destId="{610DA789-EAA6-45D3-89BA-89C49E8100A1}" srcOrd="0" destOrd="0" presId="urn:microsoft.com/office/officeart/2005/8/layout/process4"/>
    <dgm:cxn modelId="{4D79028D-31B1-492B-AA52-E1B9C780F97C}" type="presOf" srcId="{982411FF-8642-4691-A9C7-9EB3B2B949A3}" destId="{94A2A695-AFB7-4AC2-9005-7A0B154F07DE}" srcOrd="0" destOrd="0" presId="urn:microsoft.com/office/officeart/2005/8/layout/process4"/>
    <dgm:cxn modelId="{F451468E-2940-4398-96D3-DE950B990B1E}" srcId="{D87D2DB3-BFD0-4CA6-BF0C-BA6163E7F90B}" destId="{2F74FFB6-1406-4177-9C33-953EF323A55B}" srcOrd="2" destOrd="0" parTransId="{6B58DA25-75DF-4598-884A-500F3A6D6970}" sibTransId="{E879A802-9AE2-4310-8D83-AF1431B5A45F}"/>
    <dgm:cxn modelId="{1AEABC09-8CA2-46C7-BF0B-C7CAE5277183}" srcId="{982411FF-8642-4691-A9C7-9EB3B2B949A3}" destId="{B1060177-281A-45BD-AB3A-AC8A85B4805D}" srcOrd="0" destOrd="0" parTransId="{58D55695-CC1F-4639-B167-72FC849EEDE5}" sibTransId="{195D89D8-7263-4CAA-A0FA-3ACA6B184C30}"/>
    <dgm:cxn modelId="{A3CC888A-4050-4971-94E3-E8057025698E}" srcId="{D87D2DB3-BFD0-4CA6-BF0C-BA6163E7F90B}" destId="{78859A1C-82D6-440D-9EE4-984DA3088843}" srcOrd="1" destOrd="0" parTransId="{4BFCFC3B-ED0F-49E9-B174-CF9C16DA2090}" sibTransId="{A55137FC-46E2-4D16-9FEF-DC8881024043}"/>
    <dgm:cxn modelId="{2A54844C-9E46-47C3-B890-A444245C30FD}" type="presOf" srcId="{D87D2DB3-BFD0-4CA6-BF0C-BA6163E7F90B}" destId="{D9B78143-5FCB-4CAD-87B0-256B3DE167C2}" srcOrd="1" destOrd="0" presId="urn:microsoft.com/office/officeart/2005/8/layout/process4"/>
    <dgm:cxn modelId="{65E9C5D4-176A-492E-8A38-3A4FECF05F17}" srcId="{D87D2DB3-BFD0-4CA6-BF0C-BA6163E7F90B}" destId="{4EEB30B6-EA87-4F9E-A9EE-F0488D2FD565}" srcOrd="0" destOrd="0" parTransId="{94E9AE64-1A50-4EA2-B7BC-17E7ED532E11}" sibTransId="{A4594F28-5679-4B0C-8070-52BAE663E0BB}"/>
    <dgm:cxn modelId="{222A030C-4C65-4430-ACC5-E569AAA3CD86}" type="presOf" srcId="{78859A1C-82D6-440D-9EE4-984DA3088843}" destId="{046CAE9B-66CA-4626-882B-01E07BD31183}" srcOrd="0" destOrd="0" presId="urn:microsoft.com/office/officeart/2005/8/layout/process4"/>
    <dgm:cxn modelId="{D95515DE-402C-4BBF-A863-B55A49AB753C}" srcId="{982411FF-8642-4691-A9C7-9EB3B2B949A3}" destId="{D87D2DB3-BFD0-4CA6-BF0C-BA6163E7F90B}" srcOrd="1" destOrd="0" parTransId="{88361E52-0B1C-4C7D-BA5D-46550D352FC3}" sibTransId="{28E6D319-A894-4C40-AB1D-46DB71C501E1}"/>
    <dgm:cxn modelId="{263CE525-3A9D-487B-9EBE-AF2BB37B10DD}" type="presOf" srcId="{2F74FFB6-1406-4177-9C33-953EF323A55B}" destId="{7F001228-EA00-496E-9BFF-6596AF483081}" srcOrd="0" destOrd="0" presId="urn:microsoft.com/office/officeart/2005/8/layout/process4"/>
    <dgm:cxn modelId="{1D65A487-096F-46FF-AE0D-7BEE7740E372}" type="presParOf" srcId="{94A2A695-AFB7-4AC2-9005-7A0B154F07DE}" destId="{8E406EF1-10EC-49D9-9073-06C8A3772580}" srcOrd="0" destOrd="0" presId="urn:microsoft.com/office/officeart/2005/8/layout/process4"/>
    <dgm:cxn modelId="{CCF9CFD5-B6CD-4BAB-991F-358707931E70}" type="presParOf" srcId="{8E406EF1-10EC-49D9-9073-06C8A3772580}" destId="{610DA789-EAA6-45D3-89BA-89C49E8100A1}" srcOrd="0" destOrd="0" presId="urn:microsoft.com/office/officeart/2005/8/layout/process4"/>
    <dgm:cxn modelId="{177C209E-395E-48A5-AB8A-BF161C227E62}" type="presParOf" srcId="{8E406EF1-10EC-49D9-9073-06C8A3772580}" destId="{D9B78143-5FCB-4CAD-87B0-256B3DE167C2}" srcOrd="1" destOrd="0" presId="urn:microsoft.com/office/officeart/2005/8/layout/process4"/>
    <dgm:cxn modelId="{BE725CB1-D30D-4F75-9904-0E9BE590E47D}" type="presParOf" srcId="{8E406EF1-10EC-49D9-9073-06C8A3772580}" destId="{B433EC3B-BC1D-4C98-AEB4-3FC789EA6930}" srcOrd="2" destOrd="0" presId="urn:microsoft.com/office/officeart/2005/8/layout/process4"/>
    <dgm:cxn modelId="{05DE7083-1526-45B7-9524-F76EAA3D0B87}" type="presParOf" srcId="{B433EC3B-BC1D-4C98-AEB4-3FC789EA6930}" destId="{18F0AF0B-9A87-46A9-B2DD-ACD738C8F468}" srcOrd="0" destOrd="0" presId="urn:microsoft.com/office/officeart/2005/8/layout/process4"/>
    <dgm:cxn modelId="{7DF5EDBA-D58A-4D4B-BC9E-5E86D8D3B5A0}" type="presParOf" srcId="{B433EC3B-BC1D-4C98-AEB4-3FC789EA6930}" destId="{046CAE9B-66CA-4626-882B-01E07BD31183}" srcOrd="1" destOrd="0" presId="urn:microsoft.com/office/officeart/2005/8/layout/process4"/>
    <dgm:cxn modelId="{73F780A3-5EEB-47FC-B47D-A1F40D2A6725}" type="presParOf" srcId="{B433EC3B-BC1D-4C98-AEB4-3FC789EA6930}" destId="{7F001228-EA00-496E-9BFF-6596AF483081}" srcOrd="2" destOrd="0" presId="urn:microsoft.com/office/officeart/2005/8/layout/process4"/>
    <dgm:cxn modelId="{FF66122D-6326-40C0-A27B-9D98561BC473}" type="presParOf" srcId="{94A2A695-AFB7-4AC2-9005-7A0B154F07DE}" destId="{64EC18A3-7FF3-4EFA-B2E3-ECAC8298D251}" srcOrd="1" destOrd="0" presId="urn:microsoft.com/office/officeart/2005/8/layout/process4"/>
    <dgm:cxn modelId="{F64196C9-32D8-46D1-974D-0C6701CC0A93}" type="presParOf" srcId="{94A2A695-AFB7-4AC2-9005-7A0B154F07DE}" destId="{0506E8CC-2A5B-4DFF-BDD8-C81A55F5830D}" srcOrd="2" destOrd="0" presId="urn:microsoft.com/office/officeart/2005/8/layout/process4"/>
    <dgm:cxn modelId="{9F83989F-27C1-4AC1-82D8-51AF5223D34D}" type="presParOf" srcId="{0506E8CC-2A5B-4DFF-BDD8-C81A55F5830D}" destId="{E1E573AB-AA6A-4545-AF19-9FB5481A8BD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8B3BCE-7F47-4E89-B44B-A35092A364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E601EE-AF3D-47FD-84B4-DA64E21E8282}">
      <dgm:prSet/>
      <dgm:spPr/>
      <dgm:t>
        <a:bodyPr/>
        <a:lstStyle/>
        <a:p>
          <a:r>
            <a:rPr lang="en-IE" dirty="0"/>
            <a:t>If a wrong is done, humans want to identify a “culpable wrongdoer who is deserving of punishment”</a:t>
          </a:r>
          <a:endParaRPr lang="en-US" dirty="0"/>
        </a:p>
      </dgm:t>
    </dgm:pt>
    <dgm:pt modelId="{682790F4-31C7-4AA5-8BAC-CD1A4D9FAE38}" type="parTrans" cxnId="{68A5CDDF-E579-4DCB-B87E-AB8745178C3F}">
      <dgm:prSet/>
      <dgm:spPr/>
      <dgm:t>
        <a:bodyPr/>
        <a:lstStyle/>
        <a:p>
          <a:endParaRPr lang="en-US"/>
        </a:p>
      </dgm:t>
    </dgm:pt>
    <dgm:pt modelId="{E69591F7-8012-441A-A8E8-34CDF34791FD}" type="sibTrans" cxnId="{68A5CDDF-E579-4DCB-B87E-AB8745178C3F}">
      <dgm:prSet/>
      <dgm:spPr/>
      <dgm:t>
        <a:bodyPr/>
        <a:lstStyle/>
        <a:p>
          <a:endParaRPr lang="en-US"/>
        </a:p>
      </dgm:t>
    </dgm:pt>
    <dgm:pt modelId="{8FA2456D-85C7-45D1-AD43-FCD0CA9FDFCF}">
      <dgm:prSet/>
      <dgm:spPr/>
      <dgm:t>
        <a:bodyPr/>
        <a:lstStyle/>
        <a:p>
          <a:r>
            <a:rPr lang="en-IE" dirty="0"/>
            <a:t>Challenge: with increasing automation it is “likely that robots will be responsible for more and more harm and injury, but the robots themselves are unlikely to meet the conditions for retributive blame”</a:t>
          </a:r>
          <a:endParaRPr lang="en-US" dirty="0"/>
        </a:p>
      </dgm:t>
    </dgm:pt>
    <dgm:pt modelId="{64886502-D718-4C33-B989-04796133974F}" type="parTrans" cxnId="{29B1116E-5B8E-42B5-A02C-7EE6C081C92B}">
      <dgm:prSet/>
      <dgm:spPr/>
      <dgm:t>
        <a:bodyPr/>
        <a:lstStyle/>
        <a:p>
          <a:endParaRPr lang="en-US"/>
        </a:p>
      </dgm:t>
    </dgm:pt>
    <dgm:pt modelId="{423E399E-FD2D-4AAC-A0CC-717FDBAD35A6}" type="sibTrans" cxnId="{29B1116E-5B8E-42B5-A02C-7EE6C081C92B}">
      <dgm:prSet/>
      <dgm:spPr/>
      <dgm:t>
        <a:bodyPr/>
        <a:lstStyle/>
        <a:p>
          <a:endParaRPr lang="en-US"/>
        </a:p>
      </dgm:t>
    </dgm:pt>
    <dgm:pt modelId="{FD36AEC1-1ACD-480C-8453-A2FD5B6765B9}">
      <dgm:prSet/>
      <dgm:spPr/>
      <dgm:t>
        <a:bodyPr/>
        <a:lstStyle/>
        <a:p>
          <a:r>
            <a:rPr lang="en-IE"/>
            <a:t>Command responsibility (i.e. those in command are responsible by definition) as sufficient solution?</a:t>
          </a:r>
          <a:endParaRPr lang="en-US"/>
        </a:p>
      </dgm:t>
    </dgm:pt>
    <dgm:pt modelId="{3F7D4997-3EE2-4C83-A3BA-89BDB58B0910}" type="parTrans" cxnId="{48B58DFF-D53B-40CA-9CEE-674212DE79E9}">
      <dgm:prSet/>
      <dgm:spPr/>
      <dgm:t>
        <a:bodyPr/>
        <a:lstStyle/>
        <a:p>
          <a:endParaRPr lang="en-US"/>
        </a:p>
      </dgm:t>
    </dgm:pt>
    <dgm:pt modelId="{B9ED0EF5-48D6-4B05-9F53-B5C599CC5D68}" type="sibTrans" cxnId="{48B58DFF-D53B-40CA-9CEE-674212DE79E9}">
      <dgm:prSet/>
      <dgm:spPr/>
      <dgm:t>
        <a:bodyPr/>
        <a:lstStyle/>
        <a:p>
          <a:endParaRPr lang="en-US"/>
        </a:p>
      </dgm:t>
    </dgm:pt>
    <dgm:pt modelId="{6D8E0B8B-834A-40AC-B720-303106295E38}" type="pres">
      <dgm:prSet presAssocID="{228B3BCE-7F47-4E89-B44B-A35092A364FB}" presName="root" presStyleCnt="0">
        <dgm:presLayoutVars>
          <dgm:dir/>
          <dgm:resizeHandles val="exact"/>
        </dgm:presLayoutVars>
      </dgm:prSet>
      <dgm:spPr/>
      <dgm:t>
        <a:bodyPr/>
        <a:lstStyle/>
        <a:p>
          <a:endParaRPr lang="en-US"/>
        </a:p>
      </dgm:t>
    </dgm:pt>
    <dgm:pt modelId="{4E77E154-93FA-4760-BF10-CFC649660FB7}" type="pres">
      <dgm:prSet presAssocID="{88E601EE-AF3D-47FD-84B4-DA64E21E8282}" presName="compNode" presStyleCnt="0"/>
      <dgm:spPr/>
    </dgm:pt>
    <dgm:pt modelId="{29E2B4BD-14D4-4073-B553-33EF4E38C735}" type="pres">
      <dgm:prSet presAssocID="{88E601EE-AF3D-47FD-84B4-DA64E21E8282}" presName="bgRect" presStyleLbl="bgShp" presStyleIdx="0" presStyleCnt="3"/>
      <dgm:spPr/>
    </dgm:pt>
    <dgm:pt modelId="{CBFAA9A1-CDF2-4860-99A2-3B04037EA331}" type="pres">
      <dgm:prSet presAssocID="{88E601EE-AF3D-47FD-84B4-DA64E21E828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onfused Person"/>
        </a:ext>
      </dgm:extLst>
    </dgm:pt>
    <dgm:pt modelId="{9BC79725-3B30-4E59-A6B3-D19347798B34}" type="pres">
      <dgm:prSet presAssocID="{88E601EE-AF3D-47FD-84B4-DA64E21E8282}" presName="spaceRect" presStyleCnt="0"/>
      <dgm:spPr/>
    </dgm:pt>
    <dgm:pt modelId="{100E9BA1-B928-4E5A-A422-949589FDCB71}" type="pres">
      <dgm:prSet presAssocID="{88E601EE-AF3D-47FD-84B4-DA64E21E8282}" presName="parTx" presStyleLbl="revTx" presStyleIdx="0" presStyleCnt="3">
        <dgm:presLayoutVars>
          <dgm:chMax val="0"/>
          <dgm:chPref val="0"/>
        </dgm:presLayoutVars>
      </dgm:prSet>
      <dgm:spPr/>
      <dgm:t>
        <a:bodyPr/>
        <a:lstStyle/>
        <a:p>
          <a:endParaRPr lang="en-US"/>
        </a:p>
      </dgm:t>
    </dgm:pt>
    <dgm:pt modelId="{DB82C1F9-D998-49FD-861F-78162EB984A6}" type="pres">
      <dgm:prSet presAssocID="{E69591F7-8012-441A-A8E8-34CDF34791FD}" presName="sibTrans" presStyleCnt="0"/>
      <dgm:spPr/>
    </dgm:pt>
    <dgm:pt modelId="{23B45C1D-B101-49C4-A3A6-9D99AF9547D9}" type="pres">
      <dgm:prSet presAssocID="{8FA2456D-85C7-45D1-AD43-FCD0CA9FDFCF}" presName="compNode" presStyleCnt="0"/>
      <dgm:spPr/>
    </dgm:pt>
    <dgm:pt modelId="{8B07615A-438E-4381-9E14-016FD396F87C}" type="pres">
      <dgm:prSet presAssocID="{8FA2456D-85C7-45D1-AD43-FCD0CA9FDFCF}" presName="bgRect" presStyleLbl="bgShp" presStyleIdx="1" presStyleCnt="3"/>
      <dgm:spPr/>
    </dgm:pt>
    <dgm:pt modelId="{5FBE8140-6012-45CE-B8DD-3B9425EE403D}" type="pres">
      <dgm:prSet presAssocID="{8FA2456D-85C7-45D1-AD43-FCD0CA9FDFC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aterpillar"/>
        </a:ext>
      </dgm:extLst>
    </dgm:pt>
    <dgm:pt modelId="{3D11D837-E7F4-48ED-9DD4-C2B22C89FD0C}" type="pres">
      <dgm:prSet presAssocID="{8FA2456D-85C7-45D1-AD43-FCD0CA9FDFCF}" presName="spaceRect" presStyleCnt="0"/>
      <dgm:spPr/>
    </dgm:pt>
    <dgm:pt modelId="{2F73E0EF-A07D-4621-96B7-5660BE913CA0}" type="pres">
      <dgm:prSet presAssocID="{8FA2456D-85C7-45D1-AD43-FCD0CA9FDFCF}" presName="parTx" presStyleLbl="revTx" presStyleIdx="1" presStyleCnt="3" custScaleX="105588">
        <dgm:presLayoutVars>
          <dgm:chMax val="0"/>
          <dgm:chPref val="0"/>
        </dgm:presLayoutVars>
      </dgm:prSet>
      <dgm:spPr/>
      <dgm:t>
        <a:bodyPr/>
        <a:lstStyle/>
        <a:p>
          <a:endParaRPr lang="en-US"/>
        </a:p>
      </dgm:t>
    </dgm:pt>
    <dgm:pt modelId="{28508201-3861-4FFF-8B4C-7011F80FA046}" type="pres">
      <dgm:prSet presAssocID="{423E399E-FD2D-4AAC-A0CC-717FDBAD35A6}" presName="sibTrans" presStyleCnt="0"/>
      <dgm:spPr/>
    </dgm:pt>
    <dgm:pt modelId="{9A7504C5-C044-4F7A-8D98-5A9C657C2B59}" type="pres">
      <dgm:prSet presAssocID="{FD36AEC1-1ACD-480C-8453-A2FD5B6765B9}" presName="compNode" presStyleCnt="0"/>
      <dgm:spPr/>
    </dgm:pt>
    <dgm:pt modelId="{F7292DCB-11FB-4A0A-B1B0-1BB664714C9B}" type="pres">
      <dgm:prSet presAssocID="{FD36AEC1-1ACD-480C-8453-A2FD5B6765B9}" presName="bgRect" presStyleLbl="bgShp" presStyleIdx="2" presStyleCnt="3"/>
      <dgm:spPr/>
    </dgm:pt>
    <dgm:pt modelId="{CA19181C-DA1A-458B-AE3A-FC44823DC21D}" type="pres">
      <dgm:prSet presAssocID="{FD36AEC1-1ACD-480C-8453-A2FD5B6765B9}"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isconnected"/>
        </a:ext>
      </dgm:extLst>
    </dgm:pt>
    <dgm:pt modelId="{15379793-A7BA-465B-83D4-0009DE1BF365}" type="pres">
      <dgm:prSet presAssocID="{FD36AEC1-1ACD-480C-8453-A2FD5B6765B9}" presName="spaceRect" presStyleCnt="0"/>
      <dgm:spPr/>
    </dgm:pt>
    <dgm:pt modelId="{8A3ECFFC-272B-4523-969F-B3383ABFE71A}" type="pres">
      <dgm:prSet presAssocID="{FD36AEC1-1ACD-480C-8453-A2FD5B6765B9}" presName="parTx" presStyleLbl="revTx" presStyleIdx="2" presStyleCnt="3">
        <dgm:presLayoutVars>
          <dgm:chMax val="0"/>
          <dgm:chPref val="0"/>
        </dgm:presLayoutVars>
      </dgm:prSet>
      <dgm:spPr/>
      <dgm:t>
        <a:bodyPr/>
        <a:lstStyle/>
        <a:p>
          <a:endParaRPr lang="en-US"/>
        </a:p>
      </dgm:t>
    </dgm:pt>
  </dgm:ptLst>
  <dgm:cxnLst>
    <dgm:cxn modelId="{19062A59-205D-4960-B179-B16E4F9309F6}" type="presOf" srcId="{88E601EE-AF3D-47FD-84B4-DA64E21E8282}" destId="{100E9BA1-B928-4E5A-A422-949589FDCB71}" srcOrd="0" destOrd="0" presId="urn:microsoft.com/office/officeart/2018/2/layout/IconVerticalSolidList"/>
    <dgm:cxn modelId="{8B2EA498-1814-4794-A891-A2156FA3686C}" type="presOf" srcId="{228B3BCE-7F47-4E89-B44B-A35092A364FB}" destId="{6D8E0B8B-834A-40AC-B720-303106295E38}" srcOrd="0" destOrd="0" presId="urn:microsoft.com/office/officeart/2018/2/layout/IconVerticalSolidList"/>
    <dgm:cxn modelId="{E685DC09-9088-4283-A0FC-38927D05817C}" type="presOf" srcId="{FD36AEC1-1ACD-480C-8453-A2FD5B6765B9}" destId="{8A3ECFFC-272B-4523-969F-B3383ABFE71A}" srcOrd="0" destOrd="0" presId="urn:microsoft.com/office/officeart/2018/2/layout/IconVerticalSolidList"/>
    <dgm:cxn modelId="{808C2FC4-6C88-441E-B876-3FC1EF4FD240}" type="presOf" srcId="{8FA2456D-85C7-45D1-AD43-FCD0CA9FDFCF}" destId="{2F73E0EF-A07D-4621-96B7-5660BE913CA0}" srcOrd="0" destOrd="0" presId="urn:microsoft.com/office/officeart/2018/2/layout/IconVerticalSolidList"/>
    <dgm:cxn modelId="{29B1116E-5B8E-42B5-A02C-7EE6C081C92B}" srcId="{228B3BCE-7F47-4E89-B44B-A35092A364FB}" destId="{8FA2456D-85C7-45D1-AD43-FCD0CA9FDFCF}" srcOrd="1" destOrd="0" parTransId="{64886502-D718-4C33-B989-04796133974F}" sibTransId="{423E399E-FD2D-4AAC-A0CC-717FDBAD35A6}"/>
    <dgm:cxn modelId="{68A5CDDF-E579-4DCB-B87E-AB8745178C3F}" srcId="{228B3BCE-7F47-4E89-B44B-A35092A364FB}" destId="{88E601EE-AF3D-47FD-84B4-DA64E21E8282}" srcOrd="0" destOrd="0" parTransId="{682790F4-31C7-4AA5-8BAC-CD1A4D9FAE38}" sibTransId="{E69591F7-8012-441A-A8E8-34CDF34791FD}"/>
    <dgm:cxn modelId="{48B58DFF-D53B-40CA-9CEE-674212DE79E9}" srcId="{228B3BCE-7F47-4E89-B44B-A35092A364FB}" destId="{FD36AEC1-1ACD-480C-8453-A2FD5B6765B9}" srcOrd="2" destOrd="0" parTransId="{3F7D4997-3EE2-4C83-A3BA-89BDB58B0910}" sibTransId="{B9ED0EF5-48D6-4B05-9F53-B5C599CC5D68}"/>
    <dgm:cxn modelId="{D3B07A75-B8D7-4053-A1F1-363DEA91A3A6}" type="presParOf" srcId="{6D8E0B8B-834A-40AC-B720-303106295E38}" destId="{4E77E154-93FA-4760-BF10-CFC649660FB7}" srcOrd="0" destOrd="0" presId="urn:microsoft.com/office/officeart/2018/2/layout/IconVerticalSolidList"/>
    <dgm:cxn modelId="{44C3FCCE-6879-403B-8B3B-976EA81D051B}" type="presParOf" srcId="{4E77E154-93FA-4760-BF10-CFC649660FB7}" destId="{29E2B4BD-14D4-4073-B553-33EF4E38C735}" srcOrd="0" destOrd="0" presId="urn:microsoft.com/office/officeart/2018/2/layout/IconVerticalSolidList"/>
    <dgm:cxn modelId="{FF1095CF-3082-43C7-B954-52903BFD6405}" type="presParOf" srcId="{4E77E154-93FA-4760-BF10-CFC649660FB7}" destId="{CBFAA9A1-CDF2-4860-99A2-3B04037EA331}" srcOrd="1" destOrd="0" presId="urn:microsoft.com/office/officeart/2018/2/layout/IconVerticalSolidList"/>
    <dgm:cxn modelId="{98C5324F-DA74-4619-BAA7-630C0B1CAE87}" type="presParOf" srcId="{4E77E154-93FA-4760-BF10-CFC649660FB7}" destId="{9BC79725-3B30-4E59-A6B3-D19347798B34}" srcOrd="2" destOrd="0" presId="urn:microsoft.com/office/officeart/2018/2/layout/IconVerticalSolidList"/>
    <dgm:cxn modelId="{31BCD8A4-F411-4D44-AD0C-366F585972A0}" type="presParOf" srcId="{4E77E154-93FA-4760-BF10-CFC649660FB7}" destId="{100E9BA1-B928-4E5A-A422-949589FDCB71}" srcOrd="3" destOrd="0" presId="urn:microsoft.com/office/officeart/2018/2/layout/IconVerticalSolidList"/>
    <dgm:cxn modelId="{2BEE2903-833A-4842-9E07-848AABB92DDD}" type="presParOf" srcId="{6D8E0B8B-834A-40AC-B720-303106295E38}" destId="{DB82C1F9-D998-49FD-861F-78162EB984A6}" srcOrd="1" destOrd="0" presId="urn:microsoft.com/office/officeart/2018/2/layout/IconVerticalSolidList"/>
    <dgm:cxn modelId="{5BAD2DCA-F024-4254-B298-81C23A57C846}" type="presParOf" srcId="{6D8E0B8B-834A-40AC-B720-303106295E38}" destId="{23B45C1D-B101-49C4-A3A6-9D99AF9547D9}" srcOrd="2" destOrd="0" presId="urn:microsoft.com/office/officeart/2018/2/layout/IconVerticalSolidList"/>
    <dgm:cxn modelId="{5965EB3B-9CC9-4A40-AB46-B868CB4C1F94}" type="presParOf" srcId="{23B45C1D-B101-49C4-A3A6-9D99AF9547D9}" destId="{8B07615A-438E-4381-9E14-016FD396F87C}" srcOrd="0" destOrd="0" presId="urn:microsoft.com/office/officeart/2018/2/layout/IconVerticalSolidList"/>
    <dgm:cxn modelId="{C1EAD50C-2099-4569-916F-7C7CA3438246}" type="presParOf" srcId="{23B45C1D-B101-49C4-A3A6-9D99AF9547D9}" destId="{5FBE8140-6012-45CE-B8DD-3B9425EE403D}" srcOrd="1" destOrd="0" presId="urn:microsoft.com/office/officeart/2018/2/layout/IconVerticalSolidList"/>
    <dgm:cxn modelId="{23C2D8F8-8CFB-485E-93E9-BDE7EE6DF24F}" type="presParOf" srcId="{23B45C1D-B101-49C4-A3A6-9D99AF9547D9}" destId="{3D11D837-E7F4-48ED-9DD4-C2B22C89FD0C}" srcOrd="2" destOrd="0" presId="urn:microsoft.com/office/officeart/2018/2/layout/IconVerticalSolidList"/>
    <dgm:cxn modelId="{8A93C231-D313-4F2D-A16C-05834575E755}" type="presParOf" srcId="{23B45C1D-B101-49C4-A3A6-9D99AF9547D9}" destId="{2F73E0EF-A07D-4621-96B7-5660BE913CA0}" srcOrd="3" destOrd="0" presId="urn:microsoft.com/office/officeart/2018/2/layout/IconVerticalSolidList"/>
    <dgm:cxn modelId="{DF0605AC-5AB0-4ADE-A1F4-68464B11C97F}" type="presParOf" srcId="{6D8E0B8B-834A-40AC-B720-303106295E38}" destId="{28508201-3861-4FFF-8B4C-7011F80FA046}" srcOrd="3" destOrd="0" presId="urn:microsoft.com/office/officeart/2018/2/layout/IconVerticalSolidList"/>
    <dgm:cxn modelId="{9F524155-7344-4FE6-AA85-D0E9AABF472B}" type="presParOf" srcId="{6D8E0B8B-834A-40AC-B720-303106295E38}" destId="{9A7504C5-C044-4F7A-8D98-5A9C657C2B59}" srcOrd="4" destOrd="0" presId="urn:microsoft.com/office/officeart/2018/2/layout/IconVerticalSolidList"/>
    <dgm:cxn modelId="{BA8F5943-7553-4A42-A815-CAE5EAF330DC}" type="presParOf" srcId="{9A7504C5-C044-4F7A-8D98-5A9C657C2B59}" destId="{F7292DCB-11FB-4A0A-B1B0-1BB664714C9B}" srcOrd="0" destOrd="0" presId="urn:microsoft.com/office/officeart/2018/2/layout/IconVerticalSolidList"/>
    <dgm:cxn modelId="{F261A765-553A-4653-85C4-5362FD63CC07}" type="presParOf" srcId="{9A7504C5-C044-4F7A-8D98-5A9C657C2B59}" destId="{CA19181C-DA1A-458B-AE3A-FC44823DC21D}" srcOrd="1" destOrd="0" presId="urn:microsoft.com/office/officeart/2018/2/layout/IconVerticalSolidList"/>
    <dgm:cxn modelId="{D0759CC6-62E8-4C07-A8DB-93EC85EE44EE}" type="presParOf" srcId="{9A7504C5-C044-4F7A-8D98-5A9C657C2B59}" destId="{15379793-A7BA-465B-83D4-0009DE1BF365}" srcOrd="2" destOrd="0" presId="urn:microsoft.com/office/officeart/2018/2/layout/IconVerticalSolidList"/>
    <dgm:cxn modelId="{2F15DE76-51E9-48A4-B8E0-97DB929E0BAF}" type="presParOf" srcId="{9A7504C5-C044-4F7A-8D98-5A9C657C2B59}" destId="{8A3ECFFC-272B-4523-969F-B3383ABFE7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FD26B-1C71-4C68-90C1-550BA9CEAC10}">
      <dsp:nvSpPr>
        <dsp:cNvPr id="0" name=""/>
        <dsp:cNvSpPr/>
      </dsp:nvSpPr>
      <dsp:spPr>
        <a:xfrm>
          <a:off x="0" y="218107"/>
          <a:ext cx="5832648" cy="128378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IE" sz="1900" kern="1200" dirty="0"/>
            <a:t>ethical impact agents: technologies that have an ethical impact (e.g. using robots instead of slaves)</a:t>
          </a:r>
          <a:endParaRPr lang="en-US" sz="1900" kern="1200" dirty="0"/>
        </a:p>
      </dsp:txBody>
      <dsp:txXfrm>
        <a:off x="62669" y="280776"/>
        <a:ext cx="5707310" cy="1158444"/>
      </dsp:txXfrm>
    </dsp:sp>
    <dsp:sp modelId="{56C144C3-4717-4817-942D-71864B58F8AA}">
      <dsp:nvSpPr>
        <dsp:cNvPr id="0" name=""/>
        <dsp:cNvSpPr/>
      </dsp:nvSpPr>
      <dsp:spPr>
        <a:xfrm>
          <a:off x="0" y="1556609"/>
          <a:ext cx="5832648" cy="1283782"/>
        </a:xfrm>
        <a:prstGeom prst="roundRect">
          <a:avLst/>
        </a:prstGeom>
        <a:gradFill rotWithShape="0">
          <a:gsLst>
            <a:gs pos="0">
              <a:schemeClr val="accent2">
                <a:hueOff val="-477861"/>
                <a:satOff val="-11515"/>
                <a:lumOff val="-6928"/>
                <a:alphaOff val="0"/>
                <a:tint val="96000"/>
                <a:lumMod val="100000"/>
              </a:schemeClr>
            </a:gs>
            <a:gs pos="78000">
              <a:schemeClr val="accent2">
                <a:hueOff val="-477861"/>
                <a:satOff val="-11515"/>
                <a:lumOff val="-692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IE" sz="1900" kern="1200"/>
            <a:t>implicit ethical agents: the technology’s construction constrains specified behaviour that impacts on ethical parameters (e.g. safety software) </a:t>
          </a:r>
          <a:endParaRPr lang="en-US" sz="1900" kern="1200"/>
        </a:p>
      </dsp:txBody>
      <dsp:txXfrm>
        <a:off x="62669" y="1619278"/>
        <a:ext cx="5707310" cy="1158444"/>
      </dsp:txXfrm>
    </dsp:sp>
    <dsp:sp modelId="{B9A4BC9C-A0A2-4F9D-BC02-9C94276ACC1D}">
      <dsp:nvSpPr>
        <dsp:cNvPr id="0" name=""/>
        <dsp:cNvSpPr/>
      </dsp:nvSpPr>
      <dsp:spPr>
        <a:xfrm>
          <a:off x="0" y="2895112"/>
          <a:ext cx="5832648" cy="1283782"/>
        </a:xfrm>
        <a:prstGeom prst="roundRect">
          <a:avLst/>
        </a:prstGeom>
        <a:gradFill rotWithShape="0">
          <a:gsLst>
            <a:gs pos="0">
              <a:schemeClr val="accent2">
                <a:hueOff val="-955721"/>
                <a:satOff val="-23029"/>
                <a:lumOff val="-13857"/>
                <a:alphaOff val="0"/>
                <a:tint val="96000"/>
                <a:lumMod val="100000"/>
              </a:schemeClr>
            </a:gs>
            <a:gs pos="78000">
              <a:schemeClr val="accent2">
                <a:hueOff val="-955721"/>
                <a:satOff val="-23029"/>
                <a:lumOff val="-1385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IE" sz="1900" kern="1200" dirty="0"/>
            <a:t>explicit ethical agents: technologies that represent ethical categories and perform ethical analysis resulting in moral judgments (e.g. ethics as skill understood in analogy to chess playing)</a:t>
          </a:r>
          <a:endParaRPr lang="en-US" sz="1900" kern="1200" dirty="0"/>
        </a:p>
      </dsp:txBody>
      <dsp:txXfrm>
        <a:off x="62669" y="2957781"/>
        <a:ext cx="5707310" cy="1158444"/>
      </dsp:txXfrm>
    </dsp:sp>
    <dsp:sp modelId="{79F464F4-B0C9-4BE6-AE4B-1A3C6539DC58}">
      <dsp:nvSpPr>
        <dsp:cNvPr id="0" name=""/>
        <dsp:cNvSpPr/>
      </dsp:nvSpPr>
      <dsp:spPr>
        <a:xfrm>
          <a:off x="0" y="4233614"/>
          <a:ext cx="5832648" cy="1283782"/>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IE" sz="1900" kern="1200"/>
            <a:t>full ethical agents: fulfills 3., but potentially additional characteristics required, such as consciousness, intentionality, free will</a:t>
          </a:r>
          <a:endParaRPr lang="en-US" sz="1900" kern="1200"/>
        </a:p>
      </dsp:txBody>
      <dsp:txXfrm>
        <a:off x="62669" y="4296283"/>
        <a:ext cx="5707310" cy="1158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AD465-CBE2-4981-8F4F-8E21AF3DC845}">
      <dsp:nvSpPr>
        <dsp:cNvPr id="0" name=""/>
        <dsp:cNvSpPr/>
      </dsp:nvSpPr>
      <dsp:spPr>
        <a:xfrm>
          <a:off x="0" y="54532"/>
          <a:ext cx="5450791" cy="1941468"/>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E" sz="2000" kern="1200"/>
            <a:t>the decision-making capabilities of such systems do not involve any explicit representation of moral reasoning. </a:t>
          </a:r>
          <a:endParaRPr lang="en-US" sz="2000" kern="1200"/>
        </a:p>
      </dsp:txBody>
      <dsp:txXfrm>
        <a:off x="94775" y="149307"/>
        <a:ext cx="5261241" cy="1751918"/>
      </dsp:txXfrm>
    </dsp:sp>
    <dsp:sp modelId="{D7C6B4D4-391D-4B29-A6B6-98E06671D158}">
      <dsp:nvSpPr>
        <dsp:cNvPr id="0" name=""/>
        <dsp:cNvSpPr/>
      </dsp:nvSpPr>
      <dsp:spPr>
        <a:xfrm>
          <a:off x="0" y="2053601"/>
          <a:ext cx="5450791" cy="1941468"/>
        </a:xfrm>
        <a:prstGeom prst="roundRect">
          <a:avLst/>
        </a:prstGeom>
        <a:gradFill rotWithShape="0">
          <a:gsLst>
            <a:gs pos="0">
              <a:schemeClr val="accent2">
                <a:hueOff val="-716791"/>
                <a:satOff val="-17272"/>
                <a:lumOff val="-10393"/>
                <a:alphaOff val="0"/>
                <a:tint val="96000"/>
                <a:lumMod val="100000"/>
              </a:schemeClr>
            </a:gs>
            <a:gs pos="78000">
              <a:schemeClr val="accent2">
                <a:hueOff val="-716791"/>
                <a:satOff val="-17272"/>
                <a:lumOff val="-1039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E" sz="2000" kern="1200" dirty="0"/>
            <a:t>the sensory capacities of these systems are not tuned to ethically relevant features of the world. </a:t>
          </a:r>
          <a:endParaRPr lang="en-US" sz="2000" kern="1200" dirty="0"/>
        </a:p>
      </dsp:txBody>
      <dsp:txXfrm>
        <a:off x="94775" y="2148376"/>
        <a:ext cx="5261241" cy="1751918"/>
      </dsp:txXfrm>
    </dsp:sp>
    <dsp:sp modelId="{53F58F35-2A18-44D2-BE2E-6D52D0A57FC8}">
      <dsp:nvSpPr>
        <dsp:cNvPr id="0" name=""/>
        <dsp:cNvSpPr/>
      </dsp:nvSpPr>
      <dsp:spPr>
        <a:xfrm>
          <a:off x="0" y="4052669"/>
          <a:ext cx="5450791" cy="1941468"/>
        </a:xfrm>
        <a:prstGeom prst="roundRec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E" sz="2000" kern="1200"/>
            <a:t>“A breathalyzer-equipped car might prevent you from starting it, but it cannot tell whether you are bleeding to death in the process. Nor can it appreciate the moral significance of its refusal to start the engine.” </a:t>
          </a:r>
          <a:endParaRPr lang="en-US" sz="2000" kern="1200"/>
        </a:p>
      </dsp:txBody>
      <dsp:txXfrm>
        <a:off x="94775" y="4147444"/>
        <a:ext cx="5261241" cy="1751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62142-E39A-416B-B88B-AE5723F58B81}">
      <dsp:nvSpPr>
        <dsp:cNvPr id="0" name=""/>
        <dsp:cNvSpPr/>
      </dsp:nvSpPr>
      <dsp:spPr>
        <a:xfrm>
          <a:off x="0" y="2921763"/>
          <a:ext cx="6447234" cy="95898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E" sz="1700" kern="1200"/>
            <a:t>full moral agency: genuine moral agency with responsibilities and rights, comparable to those of humans </a:t>
          </a:r>
          <a:endParaRPr lang="en-US" sz="1700" kern="1200"/>
        </a:p>
      </dsp:txBody>
      <dsp:txXfrm>
        <a:off x="0" y="2921763"/>
        <a:ext cx="6447234" cy="958987"/>
      </dsp:txXfrm>
    </dsp:sp>
    <dsp:sp modelId="{435485F5-16C3-42E7-AFB1-92366869F5C9}">
      <dsp:nvSpPr>
        <dsp:cNvPr id="0" name=""/>
        <dsp:cNvSpPr/>
      </dsp:nvSpPr>
      <dsp:spPr>
        <a:xfrm rot="10800000">
          <a:off x="0" y="1461224"/>
          <a:ext cx="6447234" cy="1474923"/>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E" sz="1700" kern="1200"/>
            <a:t>functional morality: more sophisticated technologies, where the machines themselves have the capacity for assessing and responding to moral challenges.</a:t>
          </a:r>
          <a:endParaRPr lang="en-US" sz="1700" kern="1200"/>
        </a:p>
      </dsp:txBody>
      <dsp:txXfrm rot="10800000">
        <a:off x="0" y="1461224"/>
        <a:ext cx="6447234" cy="958361"/>
      </dsp:txXfrm>
    </dsp:sp>
    <dsp:sp modelId="{A4A8DCD9-D49F-4A33-AA06-0329658F4EFF}">
      <dsp:nvSpPr>
        <dsp:cNvPr id="0" name=""/>
        <dsp:cNvSpPr/>
      </dsp:nvSpPr>
      <dsp:spPr>
        <a:xfrm rot="10800000">
          <a:off x="0" y="686"/>
          <a:ext cx="6447234" cy="1474923"/>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E" sz="1700" kern="1200"/>
            <a:t>operational morality: Systems with very limited autonomy and sensitivity, their moral use is entirely in the hands of designers and users</a:t>
          </a:r>
          <a:endParaRPr lang="en-US" sz="1700" kern="1200"/>
        </a:p>
      </dsp:txBody>
      <dsp:txXfrm rot="10800000">
        <a:off x="0" y="686"/>
        <a:ext cx="6447234" cy="9583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1AA3-9894-4683-9221-2151C99E463B}">
      <dsp:nvSpPr>
        <dsp:cNvPr id="0" name=""/>
        <dsp:cNvSpPr/>
      </dsp:nvSpPr>
      <dsp:spPr>
        <a:xfrm>
          <a:off x="0" y="4496"/>
          <a:ext cx="4971603" cy="10464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387BD-762D-4120-A571-CAC6F728D6CE}">
      <dsp:nvSpPr>
        <dsp:cNvPr id="0" name=""/>
        <dsp:cNvSpPr/>
      </dsp:nvSpPr>
      <dsp:spPr>
        <a:xfrm>
          <a:off x="316548" y="239945"/>
          <a:ext cx="575541" cy="57554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EF9060-1A72-43BD-8139-8A983A2BCBEF}">
      <dsp:nvSpPr>
        <dsp:cNvPr id="0" name=""/>
        <dsp:cNvSpPr/>
      </dsp:nvSpPr>
      <dsp:spPr>
        <a:xfrm>
          <a:off x="1208637" y="4496"/>
          <a:ext cx="2237221"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977900">
            <a:lnSpc>
              <a:spcPct val="90000"/>
            </a:lnSpc>
            <a:spcBef>
              <a:spcPct val="0"/>
            </a:spcBef>
            <a:spcAft>
              <a:spcPct val="35000"/>
            </a:spcAft>
          </a:pPr>
          <a:r>
            <a:rPr lang="en-IE" sz="2200" kern="1200"/>
            <a:t>Interactivity  </a:t>
          </a:r>
          <a:endParaRPr lang="en-US" sz="2200" kern="1200"/>
        </a:p>
      </dsp:txBody>
      <dsp:txXfrm>
        <a:off x="1208637" y="4496"/>
        <a:ext cx="2237221" cy="1046439"/>
      </dsp:txXfrm>
    </dsp:sp>
    <dsp:sp modelId="{60692F19-2E6C-4325-8977-D7B72F50F636}">
      <dsp:nvSpPr>
        <dsp:cNvPr id="0" name=""/>
        <dsp:cNvSpPr/>
      </dsp:nvSpPr>
      <dsp:spPr>
        <a:xfrm>
          <a:off x="3445859" y="4496"/>
          <a:ext cx="1524562"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488950">
            <a:lnSpc>
              <a:spcPct val="90000"/>
            </a:lnSpc>
            <a:spcBef>
              <a:spcPct val="0"/>
            </a:spcBef>
            <a:spcAft>
              <a:spcPct val="35000"/>
            </a:spcAft>
          </a:pPr>
          <a:r>
            <a:rPr lang="en-IE" sz="1100" kern="1200"/>
            <a:t>influences, and is influenced by, the environment</a:t>
          </a:r>
          <a:endParaRPr lang="en-US" sz="1100" kern="1200"/>
        </a:p>
      </dsp:txBody>
      <dsp:txXfrm>
        <a:off x="3445859" y="4496"/>
        <a:ext cx="1524562" cy="1046439"/>
      </dsp:txXfrm>
    </dsp:sp>
    <dsp:sp modelId="{E83A4560-2C70-40A5-BCE9-64F3C87A6F0D}">
      <dsp:nvSpPr>
        <dsp:cNvPr id="0" name=""/>
        <dsp:cNvSpPr/>
      </dsp:nvSpPr>
      <dsp:spPr>
        <a:xfrm>
          <a:off x="0" y="1312545"/>
          <a:ext cx="4971603" cy="10464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7210B-A021-46DC-941C-57F86DED3DDB}">
      <dsp:nvSpPr>
        <dsp:cNvPr id="0" name=""/>
        <dsp:cNvSpPr/>
      </dsp:nvSpPr>
      <dsp:spPr>
        <a:xfrm>
          <a:off x="316548" y="1547994"/>
          <a:ext cx="575541" cy="57554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9B800-E6E0-4341-9E43-3AFA6B537227}">
      <dsp:nvSpPr>
        <dsp:cNvPr id="0" name=""/>
        <dsp:cNvSpPr/>
      </dsp:nvSpPr>
      <dsp:spPr>
        <a:xfrm>
          <a:off x="1208637" y="1312545"/>
          <a:ext cx="2237221"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977900">
            <a:lnSpc>
              <a:spcPct val="90000"/>
            </a:lnSpc>
            <a:spcBef>
              <a:spcPct val="0"/>
            </a:spcBef>
            <a:spcAft>
              <a:spcPct val="35000"/>
            </a:spcAft>
          </a:pPr>
          <a:r>
            <a:rPr lang="en-IE" sz="2200" kern="1200"/>
            <a:t>Autonomy</a:t>
          </a:r>
          <a:endParaRPr lang="en-US" sz="2200" kern="1200"/>
        </a:p>
      </dsp:txBody>
      <dsp:txXfrm>
        <a:off x="1208637" y="1312545"/>
        <a:ext cx="2237221" cy="1046439"/>
      </dsp:txXfrm>
    </dsp:sp>
    <dsp:sp modelId="{873A5CB5-2ED1-49A6-B7E6-9907C8CA5482}">
      <dsp:nvSpPr>
        <dsp:cNvPr id="0" name=""/>
        <dsp:cNvSpPr/>
      </dsp:nvSpPr>
      <dsp:spPr>
        <a:xfrm>
          <a:off x="3445859" y="1312545"/>
          <a:ext cx="1524562"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488950">
            <a:lnSpc>
              <a:spcPct val="90000"/>
            </a:lnSpc>
            <a:spcBef>
              <a:spcPct val="0"/>
            </a:spcBef>
            <a:spcAft>
              <a:spcPct val="35000"/>
            </a:spcAft>
          </a:pPr>
          <a:r>
            <a:rPr lang="en-IE" sz="1100" kern="1200"/>
            <a:t>modifies its internal states by itself, to some extent independently from environmental stimuli</a:t>
          </a:r>
          <a:endParaRPr lang="en-US" sz="1100" kern="1200"/>
        </a:p>
      </dsp:txBody>
      <dsp:txXfrm>
        <a:off x="3445859" y="1312545"/>
        <a:ext cx="1524562" cy="1046439"/>
      </dsp:txXfrm>
    </dsp:sp>
    <dsp:sp modelId="{5B8571EB-C2EF-4289-9CF7-92D327611A6E}">
      <dsp:nvSpPr>
        <dsp:cNvPr id="0" name=""/>
        <dsp:cNvSpPr/>
      </dsp:nvSpPr>
      <dsp:spPr>
        <a:xfrm>
          <a:off x="0" y="2620595"/>
          <a:ext cx="4971603" cy="10464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CFFC2-85CC-42F1-89C5-22798CF2C146}">
      <dsp:nvSpPr>
        <dsp:cNvPr id="0" name=""/>
        <dsp:cNvSpPr/>
      </dsp:nvSpPr>
      <dsp:spPr>
        <a:xfrm>
          <a:off x="316548" y="2856044"/>
          <a:ext cx="575541" cy="57554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48C454-2E4C-4871-B3D7-D25FA78120A8}">
      <dsp:nvSpPr>
        <dsp:cNvPr id="0" name=""/>
        <dsp:cNvSpPr/>
      </dsp:nvSpPr>
      <dsp:spPr>
        <a:xfrm>
          <a:off x="1208637" y="2620595"/>
          <a:ext cx="2237221"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977900">
            <a:lnSpc>
              <a:spcPct val="90000"/>
            </a:lnSpc>
            <a:spcBef>
              <a:spcPct val="0"/>
            </a:spcBef>
            <a:spcAft>
              <a:spcPct val="35000"/>
            </a:spcAft>
          </a:pPr>
          <a:r>
            <a:rPr lang="en-IE" sz="2200" kern="1200"/>
            <a:t>Adaptability</a:t>
          </a:r>
          <a:endParaRPr lang="en-US" sz="2200" kern="1200"/>
        </a:p>
      </dsp:txBody>
      <dsp:txXfrm>
        <a:off x="1208637" y="2620595"/>
        <a:ext cx="2237221" cy="1046439"/>
      </dsp:txXfrm>
    </dsp:sp>
    <dsp:sp modelId="{7876FA09-C7A1-455D-9255-255AAD71E98F}">
      <dsp:nvSpPr>
        <dsp:cNvPr id="0" name=""/>
        <dsp:cNvSpPr/>
      </dsp:nvSpPr>
      <dsp:spPr>
        <a:xfrm>
          <a:off x="3445859" y="2620595"/>
          <a:ext cx="1524562"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488950">
            <a:lnSpc>
              <a:spcPct val="90000"/>
            </a:lnSpc>
            <a:spcBef>
              <a:spcPct val="0"/>
            </a:spcBef>
            <a:spcAft>
              <a:spcPct val="35000"/>
            </a:spcAft>
          </a:pPr>
          <a:r>
            <a:rPr lang="en-IE" sz="1100" kern="1200"/>
            <a:t>changes its ways according to its past performances</a:t>
          </a:r>
          <a:endParaRPr lang="en-US" sz="1100" kern="1200"/>
        </a:p>
      </dsp:txBody>
      <dsp:txXfrm>
        <a:off x="3445859" y="2620595"/>
        <a:ext cx="1524562" cy="1046439"/>
      </dsp:txXfrm>
    </dsp:sp>
    <dsp:sp modelId="{3A23B56F-E1C7-4ABC-BAE7-EAE3CCFB25C8}">
      <dsp:nvSpPr>
        <dsp:cNvPr id="0" name=""/>
        <dsp:cNvSpPr/>
      </dsp:nvSpPr>
      <dsp:spPr>
        <a:xfrm>
          <a:off x="0" y="3928645"/>
          <a:ext cx="4971603" cy="104643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7C7D0-FA79-41E7-8755-38834BC88B0E}">
      <dsp:nvSpPr>
        <dsp:cNvPr id="0" name=""/>
        <dsp:cNvSpPr/>
      </dsp:nvSpPr>
      <dsp:spPr>
        <a:xfrm>
          <a:off x="316548" y="4164094"/>
          <a:ext cx="575541" cy="57554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D1E612-9408-44FB-905A-5C022947B283}">
      <dsp:nvSpPr>
        <dsp:cNvPr id="0" name=""/>
        <dsp:cNvSpPr/>
      </dsp:nvSpPr>
      <dsp:spPr>
        <a:xfrm>
          <a:off x="1208637" y="3928645"/>
          <a:ext cx="2237221"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977900">
            <a:lnSpc>
              <a:spcPct val="90000"/>
            </a:lnSpc>
            <a:spcBef>
              <a:spcPct val="0"/>
            </a:spcBef>
            <a:spcAft>
              <a:spcPct val="35000"/>
            </a:spcAft>
          </a:pPr>
          <a:r>
            <a:rPr lang="en-IE" sz="2200" kern="1200"/>
            <a:t>Ability to cause moral effects. </a:t>
          </a:r>
          <a:endParaRPr lang="en-US" sz="2200" kern="1200"/>
        </a:p>
      </dsp:txBody>
      <dsp:txXfrm>
        <a:off x="1208637" y="3928645"/>
        <a:ext cx="2237221" cy="1046439"/>
      </dsp:txXfrm>
    </dsp:sp>
    <dsp:sp modelId="{6C642858-0144-4BF3-B7F3-08561096D365}">
      <dsp:nvSpPr>
        <dsp:cNvPr id="0" name=""/>
        <dsp:cNvSpPr/>
      </dsp:nvSpPr>
      <dsp:spPr>
        <a:xfrm>
          <a:off x="3445859" y="3928645"/>
          <a:ext cx="1524562"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748" tIns="110748" rIns="110748" bIns="110748" numCol="1" spcCol="1270" anchor="ctr" anchorCtr="0">
          <a:noAutofit/>
        </a:bodyPr>
        <a:lstStyle/>
        <a:p>
          <a:pPr lvl="0" algn="l" defTabSz="488950">
            <a:lnSpc>
              <a:spcPct val="90000"/>
            </a:lnSpc>
            <a:spcBef>
              <a:spcPct val="0"/>
            </a:spcBef>
            <a:spcAft>
              <a:spcPct val="35000"/>
            </a:spcAft>
          </a:pPr>
          <a:r>
            <a:rPr lang="en-IE" sz="1100" kern="1200"/>
            <a:t>generates effects that may be morally assessed as good or evil</a:t>
          </a:r>
          <a:endParaRPr lang="en-US" sz="1100" kern="1200"/>
        </a:p>
      </dsp:txBody>
      <dsp:txXfrm>
        <a:off x="3445859" y="3928645"/>
        <a:ext cx="1524562" cy="1046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2378-FD7C-472D-B303-D7C82D553790}">
      <dsp:nvSpPr>
        <dsp:cNvPr id="0" name=""/>
        <dsp:cNvSpPr/>
      </dsp:nvSpPr>
      <dsp:spPr>
        <a:xfrm>
          <a:off x="0" y="600"/>
          <a:ext cx="7213600" cy="14041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9AC81-80F6-47A3-8023-60460534E001}">
      <dsp:nvSpPr>
        <dsp:cNvPr id="0" name=""/>
        <dsp:cNvSpPr/>
      </dsp:nvSpPr>
      <dsp:spPr>
        <a:xfrm>
          <a:off x="424768" y="316543"/>
          <a:ext cx="772306" cy="77230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4BD462-58D1-4216-AC7A-38D523D29317}">
      <dsp:nvSpPr>
        <dsp:cNvPr id="0" name=""/>
        <dsp:cNvSpPr/>
      </dsp:nvSpPr>
      <dsp:spPr>
        <a:xfrm>
          <a:off x="1621844" y="600"/>
          <a:ext cx="3246120" cy="14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11" tIns="148611" rIns="148611" bIns="148611" numCol="1" spcCol="1270" anchor="ctr" anchorCtr="0">
          <a:noAutofit/>
        </a:bodyPr>
        <a:lstStyle/>
        <a:p>
          <a:pPr lvl="0" algn="l" defTabSz="711200">
            <a:lnSpc>
              <a:spcPct val="90000"/>
            </a:lnSpc>
            <a:spcBef>
              <a:spcPct val="0"/>
            </a:spcBef>
            <a:spcAft>
              <a:spcPct val="35000"/>
            </a:spcAft>
          </a:pPr>
          <a:r>
            <a:rPr lang="en-IE" sz="1600" kern="1200"/>
            <a:t>the top-down imposition of an ethical theory, i.e. programming the ethical theory into the machine</a:t>
          </a:r>
          <a:endParaRPr lang="en-US" sz="1600" kern="1200"/>
        </a:p>
      </dsp:txBody>
      <dsp:txXfrm>
        <a:off x="1621844" y="600"/>
        <a:ext cx="3246120" cy="1404194"/>
      </dsp:txXfrm>
    </dsp:sp>
    <dsp:sp modelId="{4754DDF6-2638-46CD-A23F-50053B04C5F5}">
      <dsp:nvSpPr>
        <dsp:cNvPr id="0" name=""/>
        <dsp:cNvSpPr/>
      </dsp:nvSpPr>
      <dsp:spPr>
        <a:xfrm>
          <a:off x="4867964" y="600"/>
          <a:ext cx="2345635" cy="14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11" tIns="148611" rIns="148611" bIns="148611" numCol="1" spcCol="1270" anchor="ctr" anchorCtr="0">
          <a:noAutofit/>
        </a:bodyPr>
        <a:lstStyle/>
        <a:p>
          <a:pPr lvl="0" algn="l" defTabSz="533400">
            <a:lnSpc>
              <a:spcPct val="90000"/>
            </a:lnSpc>
            <a:spcBef>
              <a:spcPct val="0"/>
            </a:spcBef>
            <a:spcAft>
              <a:spcPct val="35000"/>
            </a:spcAft>
          </a:pPr>
          <a:r>
            <a:rPr lang="en-IE" sz="1200" kern="1200"/>
            <a:t>Challenge: “moral judgement”, i.e. application to real life situations, especially interpretation of relevant background information</a:t>
          </a:r>
          <a:endParaRPr lang="en-US" sz="1200" kern="1200"/>
        </a:p>
      </dsp:txBody>
      <dsp:txXfrm>
        <a:off x="4867964" y="600"/>
        <a:ext cx="2345635" cy="1404194"/>
      </dsp:txXfrm>
    </dsp:sp>
    <dsp:sp modelId="{948FA271-020A-4DC9-994C-28F2ED6E4CB8}">
      <dsp:nvSpPr>
        <dsp:cNvPr id="0" name=""/>
        <dsp:cNvSpPr/>
      </dsp:nvSpPr>
      <dsp:spPr>
        <a:xfrm>
          <a:off x="0" y="1755843"/>
          <a:ext cx="7213600" cy="140419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F5D34-E6ED-4B08-B8EF-560DDD93C336}">
      <dsp:nvSpPr>
        <dsp:cNvPr id="0" name=""/>
        <dsp:cNvSpPr/>
      </dsp:nvSpPr>
      <dsp:spPr>
        <a:xfrm>
          <a:off x="424768" y="2071787"/>
          <a:ext cx="772306" cy="77230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5BC1FC-D9BD-466A-B1A4-1A4B496FA8A7}">
      <dsp:nvSpPr>
        <dsp:cNvPr id="0" name=""/>
        <dsp:cNvSpPr/>
      </dsp:nvSpPr>
      <dsp:spPr>
        <a:xfrm>
          <a:off x="1621844" y="1755843"/>
          <a:ext cx="3246120" cy="14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11" tIns="148611" rIns="148611" bIns="148611" numCol="1" spcCol="1270" anchor="ctr" anchorCtr="0">
          <a:noAutofit/>
        </a:bodyPr>
        <a:lstStyle/>
        <a:p>
          <a:pPr lvl="0" algn="l" defTabSz="711200">
            <a:lnSpc>
              <a:spcPct val="90000"/>
            </a:lnSpc>
            <a:spcBef>
              <a:spcPct val="0"/>
            </a:spcBef>
            <a:spcAft>
              <a:spcPct val="35000"/>
            </a:spcAft>
          </a:pPr>
          <a:r>
            <a:rPr lang="en-IE" sz="1600" kern="1200"/>
            <a:t>the bottom-up building of systems, attempting to emulate learning, developmental and evolutionary processes,  </a:t>
          </a:r>
          <a:endParaRPr lang="en-US" sz="1600" kern="1200"/>
        </a:p>
      </dsp:txBody>
      <dsp:txXfrm>
        <a:off x="1621844" y="1755843"/>
        <a:ext cx="3246120" cy="1404194"/>
      </dsp:txXfrm>
    </dsp:sp>
    <dsp:sp modelId="{5AC99944-0DFA-4614-A2CD-B2E1264C7D2C}">
      <dsp:nvSpPr>
        <dsp:cNvPr id="0" name=""/>
        <dsp:cNvSpPr/>
      </dsp:nvSpPr>
      <dsp:spPr>
        <a:xfrm>
          <a:off x="4867964" y="1755843"/>
          <a:ext cx="2345635" cy="14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11" tIns="148611" rIns="148611" bIns="148611" numCol="1" spcCol="1270" anchor="ctr" anchorCtr="0">
          <a:noAutofit/>
        </a:bodyPr>
        <a:lstStyle/>
        <a:p>
          <a:pPr lvl="0" algn="l" defTabSz="533400">
            <a:lnSpc>
              <a:spcPct val="90000"/>
            </a:lnSpc>
            <a:spcBef>
              <a:spcPct val="0"/>
            </a:spcBef>
            <a:spcAft>
              <a:spcPct val="35000"/>
            </a:spcAft>
          </a:pPr>
          <a:r>
            <a:rPr lang="en-IE" sz="1200" kern="1200"/>
            <a:t>Challenge: safeguards against learning or evolving bad behaviours and norms</a:t>
          </a:r>
          <a:endParaRPr lang="en-US" sz="1200" kern="1200"/>
        </a:p>
      </dsp:txBody>
      <dsp:txXfrm>
        <a:off x="4867964" y="1755843"/>
        <a:ext cx="2345635" cy="1404194"/>
      </dsp:txXfrm>
    </dsp:sp>
    <dsp:sp modelId="{B4CA19EC-BB0E-4C26-97D3-A3CC4E5E5C66}">
      <dsp:nvSpPr>
        <dsp:cNvPr id="0" name=""/>
        <dsp:cNvSpPr/>
      </dsp:nvSpPr>
      <dsp:spPr>
        <a:xfrm>
          <a:off x="0" y="3511086"/>
          <a:ext cx="7213600" cy="14041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FE7B0-FDC3-4E2E-BC70-B0D27FC5A1AD}">
      <dsp:nvSpPr>
        <dsp:cNvPr id="0" name=""/>
        <dsp:cNvSpPr/>
      </dsp:nvSpPr>
      <dsp:spPr>
        <a:xfrm>
          <a:off x="424768" y="3827030"/>
          <a:ext cx="772306" cy="77230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EBE474-8597-4DC6-B712-057A45E535A4}">
      <dsp:nvSpPr>
        <dsp:cNvPr id="0" name=""/>
        <dsp:cNvSpPr/>
      </dsp:nvSpPr>
      <dsp:spPr>
        <a:xfrm>
          <a:off x="1621844" y="3511086"/>
          <a:ext cx="5591755" cy="14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11" tIns="148611" rIns="148611" bIns="148611" numCol="1" spcCol="1270" anchor="ctr" anchorCtr="0">
          <a:noAutofit/>
        </a:bodyPr>
        <a:lstStyle/>
        <a:p>
          <a:pPr lvl="0" algn="l" defTabSz="711200">
            <a:lnSpc>
              <a:spcPct val="90000"/>
            </a:lnSpc>
            <a:spcBef>
              <a:spcPct val="0"/>
            </a:spcBef>
            <a:spcAft>
              <a:spcPct val="35000"/>
            </a:spcAft>
          </a:pPr>
          <a:r>
            <a:rPr lang="en-IE" sz="1600" kern="1200" dirty="0"/>
            <a:t>The mix of bottom up and top-down approaches in a system modelled on virtue ethical approaches (e.g. training via neural network models)</a:t>
          </a:r>
          <a:endParaRPr lang="en-US" sz="1600" kern="1200" dirty="0"/>
        </a:p>
      </dsp:txBody>
      <dsp:txXfrm>
        <a:off x="1621844" y="3511086"/>
        <a:ext cx="5591755" cy="14041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6F3E8-055B-45B8-9596-C5F2DBA150D4}">
      <dsp:nvSpPr>
        <dsp:cNvPr id="0" name=""/>
        <dsp:cNvSpPr/>
      </dsp:nvSpPr>
      <dsp:spPr>
        <a:xfrm>
          <a:off x="0" y="5591"/>
          <a:ext cx="5823136" cy="13013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FB35F-F696-4868-8F66-BE1E108E3FE3}">
      <dsp:nvSpPr>
        <dsp:cNvPr id="0" name=""/>
        <dsp:cNvSpPr/>
      </dsp:nvSpPr>
      <dsp:spPr>
        <a:xfrm>
          <a:off x="393664" y="298399"/>
          <a:ext cx="715753" cy="7157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D4C60C-395E-42F2-B5BC-49D304EBAB38}">
      <dsp:nvSpPr>
        <dsp:cNvPr id="0" name=""/>
        <dsp:cNvSpPr/>
      </dsp:nvSpPr>
      <dsp:spPr>
        <a:xfrm>
          <a:off x="1503081" y="5591"/>
          <a:ext cx="4318586" cy="130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8" tIns="137728" rIns="137728" bIns="137728" numCol="1" spcCol="1270" anchor="ctr" anchorCtr="0">
          <a:noAutofit/>
        </a:bodyPr>
        <a:lstStyle/>
        <a:p>
          <a:pPr lvl="0" algn="l" defTabSz="844550">
            <a:lnSpc>
              <a:spcPct val="90000"/>
            </a:lnSpc>
            <a:spcBef>
              <a:spcPct val="0"/>
            </a:spcBef>
            <a:spcAft>
              <a:spcPct val="35000"/>
            </a:spcAft>
          </a:pPr>
          <a:r>
            <a:rPr lang="en-IE" sz="1900" kern="1200"/>
            <a:t>Linked to the ability of independent or autonomous agency of the agent</a:t>
          </a:r>
          <a:endParaRPr lang="en-US" sz="1900" kern="1200"/>
        </a:p>
      </dsp:txBody>
      <dsp:txXfrm>
        <a:off x="1503081" y="5591"/>
        <a:ext cx="4318586" cy="1301369"/>
      </dsp:txXfrm>
    </dsp:sp>
    <dsp:sp modelId="{6B1B8635-6912-4438-9354-A804C91139EA}">
      <dsp:nvSpPr>
        <dsp:cNvPr id="0" name=""/>
        <dsp:cNvSpPr/>
      </dsp:nvSpPr>
      <dsp:spPr>
        <a:xfrm>
          <a:off x="0" y="1632303"/>
          <a:ext cx="5823136" cy="13013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455F4-1E8B-484B-B4DA-C99B933C62B5}">
      <dsp:nvSpPr>
        <dsp:cNvPr id="0" name=""/>
        <dsp:cNvSpPr/>
      </dsp:nvSpPr>
      <dsp:spPr>
        <a:xfrm>
          <a:off x="393664" y="1925111"/>
          <a:ext cx="715753" cy="7157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036285-00DF-4A39-8E2F-09236D102536}">
      <dsp:nvSpPr>
        <dsp:cNvPr id="0" name=""/>
        <dsp:cNvSpPr/>
      </dsp:nvSpPr>
      <dsp:spPr>
        <a:xfrm>
          <a:off x="1503081" y="1632303"/>
          <a:ext cx="4318586" cy="130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8" tIns="137728" rIns="137728" bIns="137728" numCol="1" spcCol="1270" anchor="ctr" anchorCtr="0">
          <a:noAutofit/>
        </a:bodyPr>
        <a:lstStyle/>
        <a:p>
          <a:pPr lvl="0" algn="l" defTabSz="844550">
            <a:lnSpc>
              <a:spcPct val="90000"/>
            </a:lnSpc>
            <a:spcBef>
              <a:spcPct val="0"/>
            </a:spcBef>
            <a:spcAft>
              <a:spcPct val="35000"/>
            </a:spcAft>
          </a:pPr>
          <a:r>
            <a:rPr lang="en-IE" sz="1900" kern="1200"/>
            <a:t>Requires good understanding of context within which agent operates</a:t>
          </a:r>
          <a:endParaRPr lang="en-US" sz="1900" kern="1200"/>
        </a:p>
      </dsp:txBody>
      <dsp:txXfrm>
        <a:off x="1503081" y="1632303"/>
        <a:ext cx="4318586" cy="1301369"/>
      </dsp:txXfrm>
    </dsp:sp>
    <dsp:sp modelId="{4BB77588-2EEC-42A9-9DCC-1174623113A7}">
      <dsp:nvSpPr>
        <dsp:cNvPr id="0" name=""/>
        <dsp:cNvSpPr/>
      </dsp:nvSpPr>
      <dsp:spPr>
        <a:xfrm>
          <a:off x="0" y="3259014"/>
          <a:ext cx="5823136" cy="130136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10CE4-2016-45F2-B20E-0E92593F4372}">
      <dsp:nvSpPr>
        <dsp:cNvPr id="0" name=""/>
        <dsp:cNvSpPr/>
      </dsp:nvSpPr>
      <dsp:spPr>
        <a:xfrm>
          <a:off x="393664" y="3551822"/>
          <a:ext cx="715753" cy="71575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39F5B1-0E94-4597-8E94-F548E1CEB111}">
      <dsp:nvSpPr>
        <dsp:cNvPr id="0" name=""/>
        <dsp:cNvSpPr/>
      </dsp:nvSpPr>
      <dsp:spPr>
        <a:xfrm>
          <a:off x="1503081" y="3259014"/>
          <a:ext cx="4318586" cy="130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8" tIns="137728" rIns="137728" bIns="137728" numCol="1" spcCol="1270" anchor="ctr" anchorCtr="0">
          <a:noAutofit/>
        </a:bodyPr>
        <a:lstStyle/>
        <a:p>
          <a:pPr lvl="0" algn="l" defTabSz="844550">
            <a:lnSpc>
              <a:spcPct val="90000"/>
            </a:lnSpc>
            <a:spcBef>
              <a:spcPct val="0"/>
            </a:spcBef>
            <a:spcAft>
              <a:spcPct val="35000"/>
            </a:spcAft>
          </a:pPr>
          <a:r>
            <a:rPr lang="en-IE" sz="1900" kern="1200"/>
            <a:t>Requires ability to make decisions that integrate complex inputs</a:t>
          </a:r>
          <a:endParaRPr lang="en-US" sz="1900" kern="1200"/>
        </a:p>
      </dsp:txBody>
      <dsp:txXfrm>
        <a:off x="1503081" y="3259014"/>
        <a:ext cx="4318586" cy="1301369"/>
      </dsp:txXfrm>
    </dsp:sp>
    <dsp:sp modelId="{8B4B0DB8-897A-4F60-8ACF-A2A162F1A122}">
      <dsp:nvSpPr>
        <dsp:cNvPr id="0" name=""/>
        <dsp:cNvSpPr/>
      </dsp:nvSpPr>
      <dsp:spPr>
        <a:xfrm>
          <a:off x="0" y="4885726"/>
          <a:ext cx="5823136" cy="130136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C5A6B-476D-47C0-96A5-D8B95D1EBC2E}">
      <dsp:nvSpPr>
        <dsp:cNvPr id="0" name=""/>
        <dsp:cNvSpPr/>
      </dsp:nvSpPr>
      <dsp:spPr>
        <a:xfrm>
          <a:off x="393664" y="5178534"/>
          <a:ext cx="715753" cy="715753"/>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7FB04C-453E-4AEA-BD3A-D473869B0CA2}">
      <dsp:nvSpPr>
        <dsp:cNvPr id="0" name=""/>
        <dsp:cNvSpPr/>
      </dsp:nvSpPr>
      <dsp:spPr>
        <a:xfrm>
          <a:off x="1503081" y="4885726"/>
          <a:ext cx="2620411" cy="130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8" tIns="137728" rIns="137728" bIns="137728" numCol="1" spcCol="1270" anchor="ctr" anchorCtr="0">
          <a:noAutofit/>
        </a:bodyPr>
        <a:lstStyle/>
        <a:p>
          <a:pPr lvl="0" algn="l" defTabSz="844550">
            <a:lnSpc>
              <a:spcPct val="90000"/>
            </a:lnSpc>
            <a:spcBef>
              <a:spcPct val="0"/>
            </a:spcBef>
            <a:spcAft>
              <a:spcPct val="35000"/>
            </a:spcAft>
          </a:pPr>
          <a:r>
            <a:rPr lang="en-IE" sz="1900" kern="1200"/>
            <a:t>Excuses based on specific limitations of the decision process</a:t>
          </a:r>
          <a:endParaRPr lang="en-US" sz="1900" kern="1200"/>
        </a:p>
      </dsp:txBody>
      <dsp:txXfrm>
        <a:off x="1503081" y="4885726"/>
        <a:ext cx="2620411" cy="1301369"/>
      </dsp:txXfrm>
    </dsp:sp>
    <dsp:sp modelId="{CFF37C2D-2806-48A3-83D3-35EDF2B60C50}">
      <dsp:nvSpPr>
        <dsp:cNvPr id="0" name=""/>
        <dsp:cNvSpPr/>
      </dsp:nvSpPr>
      <dsp:spPr>
        <a:xfrm>
          <a:off x="4123493" y="4885726"/>
          <a:ext cx="1698174" cy="130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8" tIns="137728" rIns="137728" bIns="137728" numCol="1" spcCol="1270" anchor="ctr" anchorCtr="0">
          <a:noAutofit/>
        </a:bodyPr>
        <a:lstStyle/>
        <a:p>
          <a:pPr lvl="0" algn="l" defTabSz="488950">
            <a:lnSpc>
              <a:spcPct val="90000"/>
            </a:lnSpc>
            <a:spcBef>
              <a:spcPct val="0"/>
            </a:spcBef>
            <a:spcAft>
              <a:spcPct val="35000"/>
            </a:spcAft>
          </a:pPr>
          <a:r>
            <a:rPr lang="en-IE" sz="1100" kern="1200"/>
            <a:t>Good intentions </a:t>
          </a:r>
          <a:endParaRPr lang="en-US" sz="1100" kern="1200"/>
        </a:p>
        <a:p>
          <a:pPr lvl="0" algn="l" defTabSz="488950">
            <a:lnSpc>
              <a:spcPct val="90000"/>
            </a:lnSpc>
            <a:spcBef>
              <a:spcPct val="0"/>
            </a:spcBef>
            <a:spcAft>
              <a:spcPct val="35000"/>
            </a:spcAft>
          </a:pPr>
          <a:r>
            <a:rPr lang="en-IE" sz="1100" kern="1200"/>
            <a:t>Non-culpable lack/lapse of knowledge</a:t>
          </a:r>
          <a:endParaRPr lang="en-US" sz="1100" kern="1200"/>
        </a:p>
        <a:p>
          <a:pPr lvl="0" algn="l" defTabSz="488950">
            <a:lnSpc>
              <a:spcPct val="90000"/>
            </a:lnSpc>
            <a:spcBef>
              <a:spcPct val="0"/>
            </a:spcBef>
            <a:spcAft>
              <a:spcPct val="35000"/>
            </a:spcAft>
          </a:pPr>
          <a:r>
            <a:rPr lang="en-IE" sz="1100" kern="1200"/>
            <a:t>Coercive context (no obviously better choice available)</a:t>
          </a:r>
          <a:endParaRPr lang="en-US" sz="1100" kern="1200"/>
        </a:p>
      </dsp:txBody>
      <dsp:txXfrm>
        <a:off x="4123493" y="4885726"/>
        <a:ext cx="1698174" cy="13013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78143-5FCB-4CAD-87B0-256B3DE167C2}">
      <dsp:nvSpPr>
        <dsp:cNvPr id="0" name=""/>
        <dsp:cNvSpPr/>
      </dsp:nvSpPr>
      <dsp:spPr>
        <a:xfrm>
          <a:off x="0" y="3005440"/>
          <a:ext cx="4971603" cy="1971894"/>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IE" sz="2600" kern="1200"/>
            <a:t>Different reasons for lack of understanding:</a:t>
          </a:r>
          <a:endParaRPr lang="en-US" sz="2600" kern="1200"/>
        </a:p>
      </dsp:txBody>
      <dsp:txXfrm>
        <a:off x="0" y="3005440"/>
        <a:ext cx="4971603" cy="1064823"/>
      </dsp:txXfrm>
    </dsp:sp>
    <dsp:sp modelId="{18F0AF0B-9A87-46A9-B2DD-ACD738C8F468}">
      <dsp:nvSpPr>
        <dsp:cNvPr id="0" name=""/>
        <dsp:cNvSpPr/>
      </dsp:nvSpPr>
      <dsp:spPr>
        <a:xfrm>
          <a:off x="2427" y="4030826"/>
          <a:ext cx="1655582" cy="907071"/>
        </a:xfrm>
        <a:prstGeom prst="rect">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IE" sz="1600" kern="1200"/>
            <a:t>Not understanding action itself</a:t>
          </a:r>
          <a:endParaRPr lang="en-US" sz="1600" kern="1200"/>
        </a:p>
      </dsp:txBody>
      <dsp:txXfrm>
        <a:off x="2427" y="4030826"/>
        <a:ext cx="1655582" cy="907071"/>
      </dsp:txXfrm>
    </dsp:sp>
    <dsp:sp modelId="{046CAE9B-66CA-4626-882B-01E07BD31183}">
      <dsp:nvSpPr>
        <dsp:cNvPr id="0" name=""/>
        <dsp:cNvSpPr/>
      </dsp:nvSpPr>
      <dsp:spPr>
        <a:xfrm>
          <a:off x="1658010" y="4030826"/>
          <a:ext cx="1655582" cy="907071"/>
        </a:xfrm>
        <a:prstGeom prst="rect">
          <a:avLst/>
        </a:prstGeom>
        <a:solidFill>
          <a:schemeClr val="accent2">
            <a:tint val="40000"/>
            <a:alpha val="90000"/>
            <a:hueOff val="-714735"/>
            <a:satOff val="-33626"/>
            <a:lumOff val="-2758"/>
            <a:alphaOff val="0"/>
          </a:schemeClr>
        </a:solidFill>
        <a:ln w="12700" cap="rnd" cmpd="sng" algn="ctr">
          <a:solidFill>
            <a:schemeClr val="accent2">
              <a:tint val="40000"/>
              <a:alpha val="90000"/>
              <a:hueOff val="-714735"/>
              <a:satOff val="-33626"/>
              <a:lumOff val="-27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IE" sz="1600" kern="1200"/>
            <a:t>Not understanding circumstances</a:t>
          </a:r>
          <a:endParaRPr lang="en-US" sz="1600" kern="1200"/>
        </a:p>
      </dsp:txBody>
      <dsp:txXfrm>
        <a:off x="1658010" y="4030826"/>
        <a:ext cx="1655582" cy="907071"/>
      </dsp:txXfrm>
    </dsp:sp>
    <dsp:sp modelId="{7F001228-EA00-496E-9BFF-6596AF483081}">
      <dsp:nvSpPr>
        <dsp:cNvPr id="0" name=""/>
        <dsp:cNvSpPr/>
      </dsp:nvSpPr>
      <dsp:spPr>
        <a:xfrm>
          <a:off x="3313592" y="4030826"/>
          <a:ext cx="1655582" cy="907071"/>
        </a:xfrm>
        <a:prstGeom prst="rect">
          <a:avLst/>
        </a:prstGeom>
        <a:solidFill>
          <a:schemeClr val="accent2">
            <a:tint val="40000"/>
            <a:alpha val="90000"/>
            <a:hueOff val="-1429471"/>
            <a:satOff val="-67252"/>
            <a:lumOff val="-5516"/>
            <a:alphaOff val="0"/>
          </a:schemeClr>
        </a:solidFill>
        <a:ln w="12700" cap="rnd" cmpd="sng" algn="ctr">
          <a:solidFill>
            <a:schemeClr val="accent2">
              <a:tint val="40000"/>
              <a:alpha val="90000"/>
              <a:hueOff val="-1429471"/>
              <a:satOff val="-67252"/>
              <a:lumOff val="-551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IE" sz="1600" kern="1200"/>
            <a:t>Not understanding demands of morality</a:t>
          </a:r>
          <a:endParaRPr lang="en-US" sz="1600" kern="1200"/>
        </a:p>
      </dsp:txBody>
      <dsp:txXfrm>
        <a:off x="3313592" y="4030826"/>
        <a:ext cx="1655582" cy="907071"/>
      </dsp:txXfrm>
    </dsp:sp>
    <dsp:sp modelId="{E1E573AB-AA6A-4545-AF19-9FB5481A8BD8}">
      <dsp:nvSpPr>
        <dsp:cNvPr id="0" name=""/>
        <dsp:cNvSpPr/>
      </dsp:nvSpPr>
      <dsp:spPr>
        <a:xfrm rot="10800000">
          <a:off x="0" y="2245"/>
          <a:ext cx="4971603" cy="3032773"/>
        </a:xfrm>
        <a:prstGeom prst="upArrowCallout">
          <a:avLst/>
        </a:prstGeom>
        <a:gradFill rotWithShape="0">
          <a:gsLst>
            <a:gs pos="0">
              <a:schemeClr val="accent2">
                <a:hueOff val="-1433582"/>
                <a:satOff val="-34544"/>
                <a:lumOff val="-20785"/>
                <a:alphaOff val="0"/>
                <a:tint val="96000"/>
                <a:lumMod val="100000"/>
              </a:schemeClr>
            </a:gs>
            <a:gs pos="78000">
              <a:schemeClr val="accent2">
                <a:hueOff val="-1433582"/>
                <a:satOff val="-34544"/>
                <a:lumOff val="-2078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IE" sz="2600" kern="1200"/>
            <a:t>Moral responsibility depends on understanding the nature of what one does</a:t>
          </a:r>
          <a:endParaRPr lang="en-US" sz="2600" kern="1200"/>
        </a:p>
      </dsp:txBody>
      <dsp:txXfrm rot="10800000">
        <a:off x="0" y="2245"/>
        <a:ext cx="4971603" cy="19706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2B4BD-14D4-4073-B553-33EF4E38C735}">
      <dsp:nvSpPr>
        <dsp:cNvPr id="0" name=""/>
        <dsp:cNvSpPr/>
      </dsp:nvSpPr>
      <dsp:spPr>
        <a:xfrm>
          <a:off x="-87681" y="7940"/>
          <a:ext cx="8042939" cy="14267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AA9A1-CDF2-4860-99A2-3B04037EA331}">
      <dsp:nvSpPr>
        <dsp:cNvPr id="0" name=""/>
        <dsp:cNvSpPr/>
      </dsp:nvSpPr>
      <dsp:spPr>
        <a:xfrm>
          <a:off x="343919" y="328966"/>
          <a:ext cx="784728" cy="78472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0E9BA1-B928-4E5A-A422-949589FDCB71}">
      <dsp:nvSpPr>
        <dsp:cNvPr id="0" name=""/>
        <dsp:cNvSpPr/>
      </dsp:nvSpPr>
      <dsp:spPr>
        <a:xfrm>
          <a:off x="1560248" y="7940"/>
          <a:ext cx="6391785" cy="142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01" tIns="151001" rIns="151001" bIns="151001" numCol="1" spcCol="1270" anchor="ctr" anchorCtr="0">
          <a:noAutofit/>
        </a:bodyPr>
        <a:lstStyle/>
        <a:p>
          <a:pPr lvl="0" algn="l" defTabSz="844550">
            <a:lnSpc>
              <a:spcPct val="90000"/>
            </a:lnSpc>
            <a:spcBef>
              <a:spcPct val="0"/>
            </a:spcBef>
            <a:spcAft>
              <a:spcPct val="35000"/>
            </a:spcAft>
          </a:pPr>
          <a:r>
            <a:rPr lang="en-IE" sz="1900" kern="1200" dirty="0"/>
            <a:t>If a wrong is done, humans want to identify a “culpable wrongdoer who is deserving of punishment”</a:t>
          </a:r>
          <a:endParaRPr lang="en-US" sz="1900" kern="1200" dirty="0"/>
        </a:p>
      </dsp:txBody>
      <dsp:txXfrm>
        <a:off x="1560248" y="7940"/>
        <a:ext cx="6391785" cy="1426779"/>
      </dsp:txXfrm>
    </dsp:sp>
    <dsp:sp modelId="{8B07615A-438E-4381-9E14-016FD396F87C}">
      <dsp:nvSpPr>
        <dsp:cNvPr id="0" name=""/>
        <dsp:cNvSpPr/>
      </dsp:nvSpPr>
      <dsp:spPr>
        <a:xfrm>
          <a:off x="-87681" y="1791414"/>
          <a:ext cx="8042939" cy="14267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E8140-6012-45CE-B8DD-3B9425EE403D}">
      <dsp:nvSpPr>
        <dsp:cNvPr id="0" name=""/>
        <dsp:cNvSpPr/>
      </dsp:nvSpPr>
      <dsp:spPr>
        <a:xfrm>
          <a:off x="343919" y="2112440"/>
          <a:ext cx="784728" cy="78472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3E0EF-A07D-4621-96B7-5660BE913CA0}">
      <dsp:nvSpPr>
        <dsp:cNvPr id="0" name=""/>
        <dsp:cNvSpPr/>
      </dsp:nvSpPr>
      <dsp:spPr>
        <a:xfrm>
          <a:off x="1381661" y="1791414"/>
          <a:ext cx="6748958" cy="142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01" tIns="151001" rIns="151001" bIns="151001" numCol="1" spcCol="1270" anchor="ctr" anchorCtr="0">
          <a:noAutofit/>
        </a:bodyPr>
        <a:lstStyle/>
        <a:p>
          <a:pPr lvl="0" algn="l" defTabSz="844550">
            <a:lnSpc>
              <a:spcPct val="90000"/>
            </a:lnSpc>
            <a:spcBef>
              <a:spcPct val="0"/>
            </a:spcBef>
            <a:spcAft>
              <a:spcPct val="35000"/>
            </a:spcAft>
          </a:pPr>
          <a:r>
            <a:rPr lang="en-IE" sz="1900" kern="1200" dirty="0"/>
            <a:t>Challenge: with increasing automation it is “likely that robots will be responsible for more and more harm and injury, but the robots themselves are unlikely to meet the conditions for retributive blame”</a:t>
          </a:r>
          <a:endParaRPr lang="en-US" sz="1900" kern="1200" dirty="0"/>
        </a:p>
      </dsp:txBody>
      <dsp:txXfrm>
        <a:off x="1381661" y="1791414"/>
        <a:ext cx="6748958" cy="1426779"/>
      </dsp:txXfrm>
    </dsp:sp>
    <dsp:sp modelId="{F7292DCB-11FB-4A0A-B1B0-1BB664714C9B}">
      <dsp:nvSpPr>
        <dsp:cNvPr id="0" name=""/>
        <dsp:cNvSpPr/>
      </dsp:nvSpPr>
      <dsp:spPr>
        <a:xfrm>
          <a:off x="-87681" y="3574888"/>
          <a:ext cx="8042939" cy="14267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9181C-DA1A-458B-AE3A-FC44823DC21D}">
      <dsp:nvSpPr>
        <dsp:cNvPr id="0" name=""/>
        <dsp:cNvSpPr/>
      </dsp:nvSpPr>
      <dsp:spPr>
        <a:xfrm>
          <a:off x="343919" y="3895914"/>
          <a:ext cx="784728" cy="78472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3ECFFC-272B-4523-969F-B3383ABFE71A}">
      <dsp:nvSpPr>
        <dsp:cNvPr id="0" name=""/>
        <dsp:cNvSpPr/>
      </dsp:nvSpPr>
      <dsp:spPr>
        <a:xfrm>
          <a:off x="1560248" y="3574888"/>
          <a:ext cx="6391785" cy="142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01" tIns="151001" rIns="151001" bIns="151001" numCol="1" spcCol="1270" anchor="ctr" anchorCtr="0">
          <a:noAutofit/>
        </a:bodyPr>
        <a:lstStyle/>
        <a:p>
          <a:pPr lvl="0" algn="l" defTabSz="844550">
            <a:lnSpc>
              <a:spcPct val="90000"/>
            </a:lnSpc>
            <a:spcBef>
              <a:spcPct val="0"/>
            </a:spcBef>
            <a:spcAft>
              <a:spcPct val="35000"/>
            </a:spcAft>
          </a:pPr>
          <a:r>
            <a:rPr lang="en-IE" sz="1900" kern="1200"/>
            <a:t>Command responsibility (i.e. those in command are responsible by definition) as sufficient solution?</a:t>
          </a:r>
          <a:endParaRPr lang="en-US" sz="1900" kern="1200"/>
        </a:p>
      </dsp:txBody>
      <dsp:txXfrm>
        <a:off x="1560248" y="3574888"/>
        <a:ext cx="6391785" cy="14267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4DBA55-FCE7-4B27-AD4B-29724876A0E0}" type="datetimeFigureOut">
              <a:rPr lang="en-IE" smtClean="0"/>
              <a:t>31/10/2022</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50C992-33F6-45F3-995D-2E22EB7CCA96}" type="slidenum">
              <a:rPr lang="en-IE" smtClean="0"/>
              <a:t>‹#›</a:t>
            </a:fld>
            <a:endParaRPr lang="en-IE"/>
          </a:p>
        </p:txBody>
      </p:sp>
    </p:spTree>
    <p:extLst>
      <p:ext uri="{BB962C8B-B14F-4D97-AF65-F5344CB8AC3E}">
        <p14:creationId xmlns:p14="http://schemas.microsoft.com/office/powerpoint/2010/main" val="299127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8C1945F5-57A0-4B8E-9975-103472C9160B}"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31969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1BB0E5E-7D79-4345-9BF3-AB25145867AE}"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3415330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180F9BE-4CD6-4366-9A89-02A2CD7C3922}"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5552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18F1AB3-4180-4FF6-9866-8B72E913C3C8}"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240093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CA8BB6C5-05CC-41E6-AFFA-B972564AC1CA}"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0447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46257B6-AF2F-4CDA-B2C6-BAE458CB0309}"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1947956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2660264-D91C-444C-8E88-C90248DE3B19}"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1363291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6E71FB3-157D-4BD7-A4C5-B552D796F3EC}"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205795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4C0AA41-3D49-4867-A068-A3047E1F924C}"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159227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0C6DF85-97B8-46DD-834D-497A03DDA118}" type="datetime1">
              <a:rPr lang="en-IE" smtClean="0"/>
              <a:t>31/10/2022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165600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de-DE"/>
              <a:t>Mastertitelformat bearbeiten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80A1DD9-DBFE-4F0A-8A14-44588124FD4B}" type="datetime1">
              <a:rPr lang="en-IE" smtClean="0"/>
              <a:t>31/10/2022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271373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6FA3849-6F34-441C-ABC4-15D7139BFA90}" type="datetime1">
              <a:rPr lang="en-IE" smtClean="0"/>
              <a:t>31/10/2022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415824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AA4E48-4DB5-4636-86EC-163D7067E811}" type="datetime1">
              <a:rPr lang="en-IE" smtClean="0"/>
              <a:t>31/10/2022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5344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DC409D-BB7A-49FD-B16C-37E44DCB9231}" type="datetime1">
              <a:rPr lang="en-IE" smtClean="0"/>
              <a:t>31/10/2022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31715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5C75D5D-02C6-4645-85F1-FC3677DE555E}" type="datetime1">
              <a:rPr lang="en-IE" smtClean="0"/>
              <a:t>31/10/2022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389413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B15F006-4459-4AB4-B10E-721603663111}" type="datetime1">
              <a:rPr lang="en-IE" smtClean="0"/>
              <a:t>31/10/2022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0224BB9-0B28-4B12-8CC8-B2725420C3F3}" type="slidenum">
              <a:rPr lang="en-IE" smtClean="0"/>
              <a:t>‹#›</a:t>
            </a:fld>
            <a:endParaRPr lang="en-IE"/>
          </a:p>
        </p:txBody>
      </p:sp>
    </p:spTree>
    <p:extLst>
      <p:ext uri="{BB962C8B-B14F-4D97-AF65-F5344CB8AC3E}">
        <p14:creationId xmlns:p14="http://schemas.microsoft.com/office/powerpoint/2010/main" val="28822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A9FE54-555B-4C2C-AE05-18BCCA4A65E2}" type="datetime1">
              <a:rPr lang="en-IE" smtClean="0"/>
              <a:t>31/10/2022</a:t>
            </a:fld>
            <a:endParaRPr lang="en-IE"/>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0224BB9-0B28-4B12-8CC8-B2725420C3F3}" type="slidenum">
              <a:rPr lang="en-IE" smtClean="0"/>
              <a:t>‹#›</a:t>
            </a:fld>
            <a:endParaRPr lang="en-IE"/>
          </a:p>
        </p:txBody>
      </p:sp>
    </p:spTree>
    <p:extLst>
      <p:ext uri="{BB962C8B-B14F-4D97-AF65-F5344CB8AC3E}">
        <p14:creationId xmlns:p14="http://schemas.microsoft.com/office/powerpoint/2010/main" val="1303807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reativindie.com/can-ai-writing-software-create-fiction-this-was-written-by-robot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heguardian.com/technology/2017/jan/12/give-robots-personhood-status-eu-committee-argues"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robotwritersai.com/ai-text-generato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0fDJXmqdN-A"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LbKB4Tr2kHw" TargetMode="External"/><Relationship Id="rId2" Type="http://schemas.openxmlformats.org/officeDocument/2006/relationships/hyperlink" Target="https://www.youtube.com/watch?v=hTXFfHr8mUk"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836712"/>
            <a:ext cx="6552728" cy="3214124"/>
          </a:xfrm>
        </p:spPr>
        <p:txBody>
          <a:bodyPr/>
          <a:lstStyle/>
          <a:p>
            <a:r>
              <a:rPr lang="en-IE" sz="4400" dirty="0"/>
              <a:t>Artificial agents: </a:t>
            </a:r>
            <a:r>
              <a:rPr lang="en-IE" sz="4400" dirty="0" smtClean="0"/>
              <a:t>creativity, moral </a:t>
            </a:r>
            <a:r>
              <a:rPr lang="en-IE" sz="4400" dirty="0"/>
              <a:t>agency and responsibility</a:t>
            </a:r>
          </a:p>
        </p:txBody>
      </p:sp>
      <p:sp>
        <p:nvSpPr>
          <p:cNvPr id="3" name="Subtitle 2"/>
          <p:cNvSpPr>
            <a:spLocks noGrp="1"/>
          </p:cNvSpPr>
          <p:nvPr>
            <p:ph type="subTitle" idx="1"/>
          </p:nvPr>
        </p:nvSpPr>
        <p:spPr/>
        <p:txBody>
          <a:bodyPr/>
          <a:lstStyle/>
          <a:p>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578457"/>
            <a:ext cx="4760771" cy="1828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77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4" name="Picture 3"/>
          <p:cNvPicPr>
            <a:picLocks noChangeAspect="1"/>
          </p:cNvPicPr>
          <p:nvPr/>
        </p:nvPicPr>
        <p:blipFill>
          <a:blip r:embed="rId2"/>
          <a:stretch>
            <a:fillRect/>
          </a:stretch>
        </p:blipFill>
        <p:spPr>
          <a:xfrm>
            <a:off x="467544" y="0"/>
            <a:ext cx="6296924" cy="6296924"/>
          </a:xfrm>
          <a:prstGeom prst="rect">
            <a:avLst/>
          </a:prstGeom>
        </p:spPr>
      </p:pic>
      <p:sp>
        <p:nvSpPr>
          <p:cNvPr id="5" name="TextBox 4"/>
          <p:cNvSpPr txBox="1"/>
          <p:nvPr/>
        </p:nvSpPr>
        <p:spPr>
          <a:xfrm>
            <a:off x="395536" y="6453336"/>
            <a:ext cx="6960303" cy="461665"/>
          </a:xfrm>
          <a:prstGeom prst="rect">
            <a:avLst/>
          </a:prstGeom>
          <a:noFill/>
        </p:spPr>
        <p:txBody>
          <a:bodyPr wrap="none" rtlCol="0">
            <a:spAutoFit/>
          </a:bodyPr>
          <a:lstStyle/>
          <a:p>
            <a:r>
              <a:rPr lang="en-IE" sz="1200" dirty="0">
                <a:hlinkClick r:id="rId3"/>
              </a:rPr>
              <a:t>https://www.creativindie.com/can-ai-writing-software-create-fiction-this-was-written-by-robots</a:t>
            </a:r>
            <a:r>
              <a:rPr lang="en-IE" sz="1200" dirty="0" smtClean="0">
                <a:hlinkClick r:id="rId3"/>
              </a:rPr>
              <a:t>/</a:t>
            </a:r>
            <a:endParaRPr lang="en-IE" sz="1200" dirty="0" smtClean="0"/>
          </a:p>
          <a:p>
            <a:r>
              <a:rPr lang="en-IE" sz="1200" dirty="0" smtClean="0"/>
              <a:t>(probably a New Yorker cartoon originally)</a:t>
            </a:r>
            <a:endParaRPr lang="en-IE" sz="1200" dirty="0"/>
          </a:p>
        </p:txBody>
      </p:sp>
    </p:spTree>
    <p:extLst>
      <p:ext uri="{BB962C8B-B14F-4D97-AF65-F5344CB8AC3E}">
        <p14:creationId xmlns:p14="http://schemas.microsoft.com/office/powerpoint/2010/main" val="170522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689A076-8E1A-4BFE-B875-47573003BA79}"/>
              </a:ext>
            </a:extLst>
          </p:cNvPr>
          <p:cNvSpPr>
            <a:spLocks noGrp="1"/>
          </p:cNvSpPr>
          <p:nvPr>
            <p:ph type="ctrTitle"/>
          </p:nvPr>
        </p:nvSpPr>
        <p:spPr>
          <a:xfrm>
            <a:off x="3730752" y="1265314"/>
            <a:ext cx="3224750" cy="3249131"/>
          </a:xfrm>
        </p:spPr>
        <p:txBody>
          <a:bodyPr>
            <a:normAutofit/>
          </a:bodyPr>
          <a:lstStyle/>
          <a:p>
            <a:pPr algn="l"/>
            <a:r>
              <a:rPr lang="de-DE" sz="5400" err="1"/>
              <a:t>Artificial</a:t>
            </a:r>
            <a:r>
              <a:rPr lang="de-DE" sz="5400"/>
              <a:t> </a:t>
            </a:r>
            <a:r>
              <a:rPr lang="de-DE" sz="5400" err="1"/>
              <a:t>moral</a:t>
            </a:r>
            <a:r>
              <a:rPr lang="de-DE" sz="5400"/>
              <a:t> </a:t>
            </a:r>
            <a:r>
              <a:rPr lang="de-DE" sz="5400" err="1"/>
              <a:t>agency</a:t>
            </a:r>
            <a:endParaRPr lang="en-IE" sz="5400"/>
          </a:p>
        </p:txBody>
      </p:sp>
      <p:sp>
        <p:nvSpPr>
          <p:cNvPr id="6" name="Untertitel 5">
            <a:extLst>
              <a:ext uri="{FF2B5EF4-FFF2-40B4-BE49-F238E27FC236}">
                <a16:creationId xmlns:a16="http://schemas.microsoft.com/office/drawing/2014/main" id="{F0AB25AF-9BE3-4458-9A23-01EDB7691387}"/>
              </a:ext>
            </a:extLst>
          </p:cNvPr>
          <p:cNvSpPr>
            <a:spLocks noGrp="1"/>
          </p:cNvSpPr>
          <p:nvPr>
            <p:ph type="subTitle" idx="1"/>
          </p:nvPr>
        </p:nvSpPr>
        <p:spPr>
          <a:xfrm>
            <a:off x="3730752" y="4514446"/>
            <a:ext cx="3224749" cy="871042"/>
          </a:xfrm>
        </p:spPr>
        <p:txBody>
          <a:bodyPr>
            <a:normAutofit/>
          </a:bodyPr>
          <a:lstStyle/>
          <a:p>
            <a:pPr algn="l"/>
            <a:endParaRPr lang="en-IE"/>
          </a:p>
        </p:txBody>
      </p:sp>
      <p:pic>
        <p:nvPicPr>
          <p:cNvPr id="2" name="Grafik 1">
            <a:extLst>
              <a:ext uri="{FF2B5EF4-FFF2-40B4-BE49-F238E27FC236}">
                <a16:creationId xmlns:a16="http://schemas.microsoft.com/office/drawing/2014/main" id="{3DE8005B-4032-45A9-A038-F7417C9CABF9}"/>
              </a:ext>
            </a:extLst>
          </p:cNvPr>
          <p:cNvPicPr>
            <a:picLocks noChangeAspect="1"/>
          </p:cNvPicPr>
          <p:nvPr/>
        </p:nvPicPr>
        <p:blipFill>
          <a:blip r:embed="rId2"/>
          <a:stretch>
            <a:fillRect/>
          </a:stretch>
        </p:blipFill>
        <p:spPr>
          <a:xfrm>
            <a:off x="666453" y="2020850"/>
            <a:ext cx="2824269" cy="2824269"/>
          </a:xfrm>
          <a:prstGeom prst="rect">
            <a:avLst/>
          </a:prstGeom>
        </p:spPr>
      </p:pic>
    </p:spTree>
    <p:extLst>
      <p:ext uri="{BB962C8B-B14F-4D97-AF65-F5344CB8AC3E}">
        <p14:creationId xmlns:p14="http://schemas.microsoft.com/office/powerpoint/2010/main" val="313285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6347713" cy="1320800"/>
          </a:xfrm>
        </p:spPr>
        <p:txBody>
          <a:bodyPr>
            <a:normAutofit/>
          </a:bodyPr>
          <a:lstStyle/>
          <a:p>
            <a:r>
              <a:rPr lang="en-IE" dirty="0"/>
              <a:t>Self driving cars and decision-making</a:t>
            </a:r>
          </a:p>
        </p:txBody>
      </p:sp>
      <p:sp>
        <p:nvSpPr>
          <p:cNvPr id="3" name="Content Placeholder 2"/>
          <p:cNvSpPr>
            <a:spLocks noGrp="1"/>
          </p:cNvSpPr>
          <p:nvPr>
            <p:ph idx="1"/>
          </p:nvPr>
        </p:nvSpPr>
        <p:spPr>
          <a:xfrm>
            <a:off x="457199" y="3222408"/>
            <a:ext cx="6923113" cy="3590968"/>
          </a:xfrm>
        </p:spPr>
        <p:txBody>
          <a:bodyPr>
            <a:normAutofit/>
          </a:bodyPr>
          <a:lstStyle/>
          <a:p>
            <a:r>
              <a:rPr lang="en-IE" sz="2200" dirty="0"/>
              <a:t>Self driving cars need to be designed to react appropriately to a complex set of hazards in natural driving environments.</a:t>
            </a:r>
          </a:p>
          <a:p>
            <a:r>
              <a:rPr lang="en-IE" sz="2200" dirty="0"/>
              <a:t>For a situation like the one above, what considerations need to be taken into account in determining the car’s reaction to the situation?</a:t>
            </a:r>
          </a:p>
          <a:p>
            <a:r>
              <a:rPr lang="en-IE" sz="2200" dirty="0"/>
              <a:t>Is a self-driving car an artificial moral agent? Why/why not?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869361"/>
            <a:ext cx="3693889" cy="2353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707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C71CE3-C324-4F72-894C-FBFE63D23696}"/>
              </a:ext>
            </a:extLst>
          </p:cNvPr>
          <p:cNvSpPr>
            <a:spLocks noGrp="1"/>
          </p:cNvSpPr>
          <p:nvPr>
            <p:ph type="title"/>
          </p:nvPr>
        </p:nvSpPr>
        <p:spPr>
          <a:xfrm>
            <a:off x="3907172" y="44624"/>
            <a:ext cx="3401131" cy="1320800"/>
          </a:xfrm>
        </p:spPr>
        <p:txBody>
          <a:bodyPr>
            <a:normAutofit/>
          </a:bodyPr>
          <a:lstStyle/>
          <a:p>
            <a:pPr>
              <a:lnSpc>
                <a:spcPct val="90000"/>
              </a:lnSpc>
            </a:pPr>
            <a:r>
              <a:rPr lang="de-DE" sz="2800" dirty="0"/>
              <a:t>The Trolley Problem</a:t>
            </a:r>
            <a:endParaRPr lang="en-IE" sz="2800" dirty="0"/>
          </a:p>
        </p:txBody>
      </p:sp>
      <p:sp>
        <p:nvSpPr>
          <p:cNvPr id="3" name="Inhaltsplatzhalter 2">
            <a:extLst>
              <a:ext uri="{FF2B5EF4-FFF2-40B4-BE49-F238E27FC236}">
                <a16:creationId xmlns:a16="http://schemas.microsoft.com/office/drawing/2014/main" id="{A3FCF4AF-33F3-4485-AC89-91644C8F350A}"/>
              </a:ext>
            </a:extLst>
          </p:cNvPr>
          <p:cNvSpPr>
            <a:spLocks noGrp="1"/>
          </p:cNvSpPr>
          <p:nvPr>
            <p:ph idx="1"/>
          </p:nvPr>
        </p:nvSpPr>
        <p:spPr>
          <a:xfrm>
            <a:off x="3563888" y="548681"/>
            <a:ext cx="4104456" cy="5904656"/>
          </a:xfrm>
        </p:spPr>
        <p:txBody>
          <a:bodyPr>
            <a:noAutofit/>
          </a:bodyPr>
          <a:lstStyle/>
          <a:p>
            <a:pPr>
              <a:lnSpc>
                <a:spcPct val="90000"/>
              </a:lnSpc>
            </a:pPr>
            <a:r>
              <a:rPr lang="de-DE" sz="2000" dirty="0" err="1"/>
              <a:t>Philosophical</a:t>
            </a:r>
            <a:r>
              <a:rPr lang="de-DE" sz="2000" dirty="0"/>
              <a:t> </a:t>
            </a:r>
            <a:r>
              <a:rPr lang="de-DE" sz="2000" dirty="0" err="1"/>
              <a:t>thought</a:t>
            </a:r>
            <a:r>
              <a:rPr lang="de-DE" sz="2000" dirty="0"/>
              <a:t> </a:t>
            </a:r>
            <a:r>
              <a:rPr lang="de-DE" sz="2000" dirty="0" err="1"/>
              <a:t>experiment</a:t>
            </a:r>
            <a:r>
              <a:rPr lang="de-DE" sz="2000" dirty="0"/>
              <a:t> </a:t>
            </a:r>
            <a:r>
              <a:rPr lang="de-DE" sz="2000" dirty="0" err="1"/>
              <a:t>by</a:t>
            </a:r>
            <a:r>
              <a:rPr lang="de-DE" sz="2000" dirty="0"/>
              <a:t> Philippa Foot:</a:t>
            </a:r>
          </a:p>
          <a:p>
            <a:pPr>
              <a:lnSpc>
                <a:spcPct val="90000"/>
              </a:lnSpc>
            </a:pPr>
            <a:r>
              <a:rPr lang="en-IE" sz="2000" dirty="0"/>
              <a:t>You see a runaway trolley moving toward five tied-up people lying on the main track. You are standing next to a lever that controls a switch. If you pull the lever, the trolley will be redirected onto a side track, and the five people on the main track will be saved. However, there is a single person lying on the side track. You have two options:</a:t>
            </a:r>
          </a:p>
          <a:p>
            <a:pPr>
              <a:lnSpc>
                <a:spcPct val="90000"/>
              </a:lnSpc>
            </a:pPr>
            <a:r>
              <a:rPr lang="en-IE" sz="2000" dirty="0"/>
              <a:t>Do nothing and allow the trolley to kill the five people on the main track.</a:t>
            </a:r>
          </a:p>
          <a:p>
            <a:pPr>
              <a:lnSpc>
                <a:spcPct val="90000"/>
              </a:lnSpc>
            </a:pPr>
            <a:r>
              <a:rPr lang="en-IE" sz="2000" dirty="0"/>
              <a:t>Pull the lever, diverting the trolley onto the side track where it will kill one person.</a:t>
            </a:r>
          </a:p>
          <a:p>
            <a:pPr>
              <a:lnSpc>
                <a:spcPct val="90000"/>
              </a:lnSpc>
            </a:pPr>
            <a:r>
              <a:rPr lang="en-IE" sz="2000" dirty="0"/>
              <a:t>What is the right thing to do?</a:t>
            </a:r>
            <a:endParaRPr lang="de-DE" sz="2000" dirty="0"/>
          </a:p>
          <a:p>
            <a:pPr>
              <a:lnSpc>
                <a:spcPct val="90000"/>
              </a:lnSpc>
            </a:pPr>
            <a:endParaRPr lang="en-IE" sz="1400" dirty="0"/>
          </a:p>
        </p:txBody>
      </p:sp>
      <p:pic>
        <p:nvPicPr>
          <p:cNvPr id="7" name="Grafik 6">
            <a:extLst>
              <a:ext uri="{FF2B5EF4-FFF2-40B4-BE49-F238E27FC236}">
                <a16:creationId xmlns:a16="http://schemas.microsoft.com/office/drawing/2014/main" id="{1E0193E7-4F6E-47D7-A7F3-2AC0C866AD58}"/>
              </a:ext>
            </a:extLst>
          </p:cNvPr>
          <p:cNvPicPr>
            <a:picLocks noChangeAspect="1"/>
          </p:cNvPicPr>
          <p:nvPr/>
        </p:nvPicPr>
        <p:blipFill rotWithShape="1">
          <a:blip r:embed="rId2"/>
          <a:srcRect l="10854" r="5160"/>
          <a:stretch/>
        </p:blipFill>
        <p:spPr>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93942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3AEB66-5AED-4559-93E4-69FB4B96AF2D}"/>
              </a:ext>
            </a:extLst>
          </p:cNvPr>
          <p:cNvSpPr>
            <a:spLocks noGrp="1"/>
          </p:cNvSpPr>
          <p:nvPr>
            <p:ph type="title"/>
          </p:nvPr>
        </p:nvSpPr>
        <p:spPr>
          <a:xfrm>
            <a:off x="739476" y="4473227"/>
            <a:ext cx="6216024" cy="1096648"/>
          </a:xfrm>
        </p:spPr>
        <p:txBody>
          <a:bodyPr vert="horz" lIns="91440" tIns="45720" rIns="91440" bIns="45720" rtlCol="0" anchor="b">
            <a:normAutofit/>
          </a:bodyPr>
          <a:lstStyle/>
          <a:p>
            <a:pPr>
              <a:lnSpc>
                <a:spcPct val="90000"/>
              </a:lnSpc>
            </a:pPr>
            <a:r>
              <a:rPr lang="en-US" sz="3600" kern="1200" dirty="0">
                <a:solidFill>
                  <a:schemeClr val="accent1"/>
                </a:solidFill>
                <a:latin typeface="+mj-lt"/>
                <a:ea typeface="+mj-ea"/>
                <a:cs typeface="+mj-cs"/>
              </a:rPr>
              <a:t>Self driving cars as solvers of moral “trolley problems”?</a:t>
            </a:r>
          </a:p>
        </p:txBody>
      </p:sp>
      <p:pic>
        <p:nvPicPr>
          <p:cNvPr id="5" name="Inhaltsplatzhalter 4">
            <a:extLst>
              <a:ext uri="{FF2B5EF4-FFF2-40B4-BE49-F238E27FC236}">
                <a16:creationId xmlns:a16="http://schemas.microsoft.com/office/drawing/2014/main" id="{F0F79DCA-5E15-4496-B886-FB88F8ECEAA4}"/>
              </a:ext>
            </a:extLst>
          </p:cNvPr>
          <p:cNvPicPr>
            <a:picLocks noGrp="1" noChangeAspect="1"/>
          </p:cNvPicPr>
          <p:nvPr>
            <p:ph idx="1"/>
          </p:nvPr>
        </p:nvPicPr>
        <p:blipFill rotWithShape="1">
          <a:blip r:embed="rId2"/>
          <a:srcRect t="16325"/>
          <a:stretch/>
        </p:blipFill>
        <p:spPr>
          <a:xfrm>
            <a:off x="508000" y="468621"/>
            <a:ext cx="6206002" cy="3635025"/>
          </a:xfrm>
          <a:custGeom>
            <a:avLst/>
            <a:gdLst>
              <a:gd name="connsiteX0" fmla="*/ 540554 w 8274669"/>
              <a:gd name="connsiteY0" fmla="*/ 0 h 3635025"/>
              <a:gd name="connsiteX1" fmla="*/ 8274669 w 8274669"/>
              <a:gd name="connsiteY1" fmla="*/ 0 h 3635025"/>
              <a:gd name="connsiteX2" fmla="*/ 8274669 w 8274669"/>
              <a:gd name="connsiteY2" fmla="*/ 3635025 h 3635025"/>
              <a:gd name="connsiteX3" fmla="*/ 0 w 8274669"/>
              <a:gd name="connsiteY3" fmla="*/ 3635025 h 3635025"/>
            </a:gdLst>
            <a:ahLst/>
            <a:cxnLst>
              <a:cxn ang="0">
                <a:pos x="connsiteX0" y="connsiteY0"/>
              </a:cxn>
              <a:cxn ang="0">
                <a:pos x="connsiteX1" y="connsiteY1"/>
              </a:cxn>
              <a:cxn ang="0">
                <a:pos x="connsiteX2" y="connsiteY2"/>
              </a:cxn>
              <a:cxn ang="0">
                <a:pos x="connsiteX3" y="connsiteY3"/>
              </a:cxn>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41700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B630B6-809F-46A4-B58F-2B78A5959506}"/>
              </a:ext>
            </a:extLst>
          </p:cNvPr>
          <p:cNvSpPr>
            <a:spLocks noGrp="1"/>
          </p:cNvSpPr>
          <p:nvPr>
            <p:ph type="title"/>
          </p:nvPr>
        </p:nvSpPr>
        <p:spPr>
          <a:xfrm>
            <a:off x="739476" y="4473225"/>
            <a:ext cx="6216026" cy="1095059"/>
          </a:xfrm>
        </p:spPr>
        <p:txBody>
          <a:bodyPr vert="horz" lIns="91440" tIns="45720" rIns="91440" bIns="45720" rtlCol="0" anchor="b">
            <a:normAutofit fontScale="90000"/>
          </a:bodyPr>
          <a:lstStyle/>
          <a:p>
            <a:pPr>
              <a:lnSpc>
                <a:spcPct val="90000"/>
              </a:lnSpc>
            </a:pPr>
            <a:r>
              <a:rPr lang="en-US" sz="3600" kern="1200" dirty="0">
                <a:solidFill>
                  <a:schemeClr val="accent1"/>
                </a:solidFill>
                <a:latin typeface="+mj-lt"/>
                <a:ea typeface="+mj-ea"/>
                <a:cs typeface="+mj-cs"/>
              </a:rPr>
              <a:t>Or just sophisticated „do not bump into objects“ machines?</a:t>
            </a:r>
          </a:p>
        </p:txBody>
      </p:sp>
      <p:pic>
        <p:nvPicPr>
          <p:cNvPr id="5" name="Grafik 4">
            <a:extLst>
              <a:ext uri="{FF2B5EF4-FFF2-40B4-BE49-F238E27FC236}">
                <a16:creationId xmlns:a16="http://schemas.microsoft.com/office/drawing/2014/main" id="{23F59E68-9466-4637-A50F-9A7C6AF26B17}"/>
              </a:ext>
            </a:extLst>
          </p:cNvPr>
          <p:cNvPicPr>
            <a:picLocks noChangeAspect="1"/>
          </p:cNvPicPr>
          <p:nvPr/>
        </p:nvPicPr>
        <p:blipFill>
          <a:blip r:embed="rId2"/>
          <a:stretch>
            <a:fillRect/>
          </a:stretch>
        </p:blipFill>
        <p:spPr>
          <a:xfrm>
            <a:off x="558225" y="1317790"/>
            <a:ext cx="3372608" cy="2242784"/>
          </a:xfrm>
          <a:prstGeom prst="rect">
            <a:avLst/>
          </a:prstGeom>
        </p:spPr>
      </p:pic>
      <p:pic>
        <p:nvPicPr>
          <p:cNvPr id="6" name="Inhaltsplatzhalter 5">
            <a:extLst>
              <a:ext uri="{FF2B5EF4-FFF2-40B4-BE49-F238E27FC236}">
                <a16:creationId xmlns:a16="http://schemas.microsoft.com/office/drawing/2014/main" id="{C73D80B8-2353-4624-A1FC-193D2638FBB8}"/>
              </a:ext>
            </a:extLst>
          </p:cNvPr>
          <p:cNvPicPr>
            <a:picLocks noGrp="1" noChangeAspect="1"/>
          </p:cNvPicPr>
          <p:nvPr>
            <p:ph idx="1"/>
          </p:nvPr>
        </p:nvPicPr>
        <p:blipFill rotWithShape="1">
          <a:blip r:embed="rId3"/>
          <a:srcRect l="29590"/>
          <a:stretch/>
        </p:blipFill>
        <p:spPr>
          <a:xfrm>
            <a:off x="3933213" y="1309386"/>
            <a:ext cx="3022287" cy="2242784"/>
          </a:xfrm>
          <a:prstGeom prst="rect">
            <a:avLst/>
          </a:prstGeom>
        </p:spPr>
      </p:pic>
    </p:spTree>
    <p:extLst>
      <p:ext uri="{BB962C8B-B14F-4D97-AF65-F5344CB8AC3E}">
        <p14:creationId xmlns:p14="http://schemas.microsoft.com/office/powerpoint/2010/main" val="2198225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14" y="1052736"/>
            <a:ext cx="2660686" cy="4093028"/>
          </a:xfrm>
        </p:spPr>
        <p:txBody>
          <a:bodyPr anchor="ctr">
            <a:normAutofit/>
          </a:bodyPr>
          <a:lstStyle/>
          <a:p>
            <a:r>
              <a:rPr lang="en-IE" sz="3800" dirty="0"/>
              <a:t>Moor (2006) Categories of moral agents</a:t>
            </a:r>
          </a:p>
        </p:txBody>
      </p:sp>
      <p:graphicFrame>
        <p:nvGraphicFramePr>
          <p:cNvPr id="7" name="Content Placeholder 2">
            <a:extLst>
              <a:ext uri="{FF2B5EF4-FFF2-40B4-BE49-F238E27FC236}">
                <a16:creationId xmlns:a16="http://schemas.microsoft.com/office/drawing/2014/main" id="{DC50DFF2-886E-4D66-9885-5DC2432AE65D}"/>
              </a:ext>
            </a:extLst>
          </p:cNvPr>
          <p:cNvGraphicFramePr>
            <a:graphicFrameLocks noGrp="1"/>
          </p:cNvGraphicFramePr>
          <p:nvPr>
            <p:ph idx="1"/>
            <p:extLst>
              <p:ext uri="{D42A27DB-BD31-4B8C-83A1-F6EECF244321}">
                <p14:modId xmlns:p14="http://schemas.microsoft.com/office/powerpoint/2010/main" val="1395084266"/>
              </p:ext>
            </p:extLst>
          </p:nvPr>
        </p:nvGraphicFramePr>
        <p:xfrm>
          <a:off x="2843808" y="188641"/>
          <a:ext cx="5832648" cy="5735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E52B7088-C7FC-4DA8-BEF6-5D6570D57B10}"/>
              </a:ext>
            </a:extLst>
          </p:cNvPr>
          <p:cNvPicPr>
            <a:picLocks noChangeAspect="1"/>
          </p:cNvPicPr>
          <p:nvPr/>
        </p:nvPicPr>
        <p:blipFill>
          <a:blip r:embed="rId7"/>
          <a:stretch>
            <a:fillRect/>
          </a:stretch>
        </p:blipFill>
        <p:spPr>
          <a:xfrm>
            <a:off x="783007" y="6077997"/>
            <a:ext cx="7577985" cy="591363"/>
          </a:xfrm>
          <a:prstGeom prst="rect">
            <a:avLst/>
          </a:prstGeom>
        </p:spPr>
      </p:pic>
    </p:spTree>
    <p:extLst>
      <p:ext uri="{BB962C8B-B14F-4D97-AF65-F5344CB8AC3E}">
        <p14:creationId xmlns:p14="http://schemas.microsoft.com/office/powerpoint/2010/main" val="2366610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60" y="1382486"/>
            <a:ext cx="2660686" cy="4093028"/>
          </a:xfrm>
        </p:spPr>
        <p:txBody>
          <a:bodyPr anchor="ctr">
            <a:normAutofit/>
          </a:bodyPr>
          <a:lstStyle/>
          <a:p>
            <a:pPr>
              <a:lnSpc>
                <a:spcPct val="90000"/>
              </a:lnSpc>
            </a:pPr>
            <a:r>
              <a:rPr lang="en-IE" sz="3800"/>
              <a:t>Wallach &amp; Allen (2010) regarding implicit moral agents</a:t>
            </a:r>
          </a:p>
        </p:txBody>
      </p:sp>
      <p:graphicFrame>
        <p:nvGraphicFramePr>
          <p:cNvPr id="6" name="Content Placeholder 2">
            <a:extLst>
              <a:ext uri="{FF2B5EF4-FFF2-40B4-BE49-F238E27FC236}">
                <a16:creationId xmlns:a16="http://schemas.microsoft.com/office/drawing/2014/main" id="{DEF75BD3-88F2-465F-9CC9-DBAB46EEA0B5}"/>
              </a:ext>
            </a:extLst>
          </p:cNvPr>
          <p:cNvGraphicFramePr>
            <a:graphicFrameLocks noGrp="1"/>
          </p:cNvGraphicFramePr>
          <p:nvPr>
            <p:ph idx="1"/>
            <p:extLst>
              <p:ext uri="{D42A27DB-BD31-4B8C-83A1-F6EECF244321}">
                <p14:modId xmlns:p14="http://schemas.microsoft.com/office/powerpoint/2010/main" val="2363972347"/>
              </p:ext>
            </p:extLst>
          </p:nvPr>
        </p:nvGraphicFramePr>
        <p:xfrm>
          <a:off x="3203848" y="404664"/>
          <a:ext cx="5450792" cy="6048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08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ormAutofit/>
          </a:bodyPr>
          <a:lstStyle/>
          <a:p>
            <a:r>
              <a:rPr lang="en-IE" sz="3600"/>
              <a:t>Wallach &amp; Allen (2012): 3 classes of moral agency </a:t>
            </a:r>
          </a:p>
        </p:txBody>
      </p:sp>
      <p:graphicFrame>
        <p:nvGraphicFramePr>
          <p:cNvPr id="6" name="Content Placeholder 2">
            <a:extLst>
              <a:ext uri="{FF2B5EF4-FFF2-40B4-BE49-F238E27FC236}">
                <a16:creationId xmlns:a16="http://schemas.microsoft.com/office/drawing/2014/main" id="{B45B6F9E-79C6-4565-A996-608DD3297632}"/>
              </a:ext>
            </a:extLst>
          </p:cNvPr>
          <p:cNvGraphicFramePr>
            <a:graphicFrameLocks noGrp="1"/>
          </p:cNvGraphicFramePr>
          <p:nvPr>
            <p:ph idx="1"/>
          </p:nvPr>
        </p:nvGraphicFramePr>
        <p:xfrm>
          <a:off x="508397" y="2160588"/>
          <a:ext cx="6447234"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391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Wallach &amp; Allen (2012)</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5962" y="1690441"/>
            <a:ext cx="4674270" cy="444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106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00BC-9A71-4A70-BB7E-2FCE02879C1A}"/>
              </a:ext>
            </a:extLst>
          </p:cNvPr>
          <p:cNvSpPr>
            <a:spLocks noGrp="1"/>
          </p:cNvSpPr>
          <p:nvPr>
            <p:ph type="title"/>
          </p:nvPr>
        </p:nvSpPr>
        <p:spPr/>
        <p:txBody>
          <a:bodyPr/>
          <a:lstStyle/>
          <a:p>
            <a:r>
              <a:rPr lang="de-DE" dirty="0"/>
              <a:t>Content</a:t>
            </a:r>
            <a:endParaRPr lang="en-IE" dirty="0"/>
          </a:p>
        </p:txBody>
      </p:sp>
      <p:sp>
        <p:nvSpPr>
          <p:cNvPr id="3" name="Content Placeholder 2">
            <a:extLst>
              <a:ext uri="{FF2B5EF4-FFF2-40B4-BE49-F238E27FC236}">
                <a16:creationId xmlns:a16="http://schemas.microsoft.com/office/drawing/2014/main" id="{37ED8EBC-4DC7-4126-8C4A-4AA2DD84017F}"/>
              </a:ext>
            </a:extLst>
          </p:cNvPr>
          <p:cNvSpPr>
            <a:spLocks noGrp="1"/>
          </p:cNvSpPr>
          <p:nvPr>
            <p:ph idx="1"/>
          </p:nvPr>
        </p:nvSpPr>
        <p:spPr/>
        <p:txBody>
          <a:bodyPr/>
          <a:lstStyle/>
          <a:p>
            <a:r>
              <a:rPr lang="de-DE" sz="2400" dirty="0" smtClean="0"/>
              <a:t>Artificial creativity</a:t>
            </a:r>
            <a:endParaRPr lang="de-DE" sz="2400" dirty="0"/>
          </a:p>
          <a:p>
            <a:r>
              <a:rPr lang="de-DE" sz="2400" dirty="0" err="1"/>
              <a:t>Artificial</a:t>
            </a:r>
            <a:r>
              <a:rPr lang="de-DE" sz="2400" dirty="0"/>
              <a:t> </a:t>
            </a:r>
            <a:r>
              <a:rPr lang="de-DE" sz="2400" dirty="0" err="1"/>
              <a:t>moral</a:t>
            </a:r>
            <a:r>
              <a:rPr lang="de-DE" sz="2400" dirty="0"/>
              <a:t> </a:t>
            </a:r>
            <a:r>
              <a:rPr lang="de-DE" sz="2400" dirty="0" err="1"/>
              <a:t>agents</a:t>
            </a:r>
            <a:endParaRPr lang="de-DE" sz="2400" dirty="0"/>
          </a:p>
          <a:p>
            <a:r>
              <a:rPr lang="de-DE" sz="2400" dirty="0" err="1"/>
              <a:t>Responsibility</a:t>
            </a:r>
            <a:r>
              <a:rPr lang="de-DE" sz="2400" dirty="0"/>
              <a:t> </a:t>
            </a:r>
            <a:r>
              <a:rPr lang="de-DE" sz="2400" dirty="0" err="1"/>
              <a:t>of</a:t>
            </a:r>
            <a:r>
              <a:rPr lang="de-DE" sz="2400" dirty="0"/>
              <a:t> </a:t>
            </a:r>
            <a:r>
              <a:rPr lang="de-DE" sz="2400" dirty="0" err="1"/>
              <a:t>artificial</a:t>
            </a:r>
            <a:r>
              <a:rPr lang="de-DE" sz="2400" dirty="0"/>
              <a:t> </a:t>
            </a:r>
            <a:r>
              <a:rPr lang="de-DE" sz="2400" dirty="0" err="1"/>
              <a:t>agents</a:t>
            </a:r>
            <a:endParaRPr lang="de-DE" sz="2400" dirty="0"/>
          </a:p>
          <a:p>
            <a:endParaRPr lang="de-DE" sz="2400" dirty="0"/>
          </a:p>
          <a:p>
            <a:endParaRPr lang="en-IE" dirty="0"/>
          </a:p>
        </p:txBody>
      </p:sp>
    </p:spTree>
    <p:extLst>
      <p:ext uri="{BB962C8B-B14F-4D97-AF65-F5344CB8AC3E}">
        <p14:creationId xmlns:p14="http://schemas.microsoft.com/office/powerpoint/2010/main" val="3467014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60" y="1382486"/>
            <a:ext cx="2660686" cy="4093028"/>
          </a:xfrm>
        </p:spPr>
        <p:txBody>
          <a:bodyPr anchor="ctr">
            <a:normAutofit/>
          </a:bodyPr>
          <a:lstStyle/>
          <a:p>
            <a:pPr>
              <a:lnSpc>
                <a:spcPct val="90000"/>
              </a:lnSpc>
            </a:pPr>
            <a:r>
              <a:rPr lang="en-IE" sz="2900" dirty="0" err="1"/>
              <a:t>Floridi</a:t>
            </a:r>
            <a:r>
              <a:rPr lang="en-IE" sz="2900" dirty="0"/>
              <a:t> &amp; Sanders (2004): characteristics of moral agents</a:t>
            </a:r>
          </a:p>
        </p:txBody>
      </p:sp>
      <p:graphicFrame>
        <p:nvGraphicFramePr>
          <p:cNvPr id="7" name="Content Placeholder 2">
            <a:extLst>
              <a:ext uri="{FF2B5EF4-FFF2-40B4-BE49-F238E27FC236}">
                <a16:creationId xmlns:a16="http://schemas.microsoft.com/office/drawing/2014/main" id="{A671718D-9692-4238-A6DA-7280278E42D4}"/>
              </a:ext>
            </a:extLst>
          </p:cNvPr>
          <p:cNvGraphicFramePr>
            <a:graphicFrameLocks noGrp="1"/>
          </p:cNvGraphicFramePr>
          <p:nvPr>
            <p:ph idx="1"/>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a16="http://schemas.microsoft.com/office/drawing/2014/main" id="{93E154BE-63F4-4996-8F43-521E42109FF7}"/>
              </a:ext>
            </a:extLst>
          </p:cNvPr>
          <p:cNvPicPr>
            <a:picLocks noChangeAspect="1"/>
          </p:cNvPicPr>
          <p:nvPr/>
        </p:nvPicPr>
        <p:blipFill>
          <a:blip r:embed="rId7"/>
          <a:stretch>
            <a:fillRect/>
          </a:stretch>
        </p:blipFill>
        <p:spPr>
          <a:xfrm>
            <a:off x="709849" y="6165304"/>
            <a:ext cx="7724301" cy="591363"/>
          </a:xfrm>
          <a:prstGeom prst="rect">
            <a:avLst/>
          </a:prstGeom>
        </p:spPr>
      </p:pic>
    </p:spTree>
    <p:extLst>
      <p:ext uri="{BB962C8B-B14F-4D97-AF65-F5344CB8AC3E}">
        <p14:creationId xmlns:p14="http://schemas.microsoft.com/office/powerpoint/2010/main" val="3506861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313319"/>
            <a:ext cx="7416823" cy="1099457"/>
          </a:xfrm>
        </p:spPr>
        <p:txBody>
          <a:bodyPr>
            <a:normAutofit/>
          </a:bodyPr>
          <a:lstStyle/>
          <a:p>
            <a:r>
              <a:rPr lang="en-IE" sz="3300" dirty="0"/>
              <a:t>Wallach &amp; Allen (2012): Implementing moral capacities in machines</a:t>
            </a:r>
          </a:p>
        </p:txBody>
      </p:sp>
      <p:graphicFrame>
        <p:nvGraphicFramePr>
          <p:cNvPr id="6" name="Content Placeholder 2">
            <a:extLst>
              <a:ext uri="{FF2B5EF4-FFF2-40B4-BE49-F238E27FC236}">
                <a16:creationId xmlns:a16="http://schemas.microsoft.com/office/drawing/2014/main" id="{04B72461-AF9B-4A4B-9F1B-223D9BB44CA9}"/>
              </a:ext>
            </a:extLst>
          </p:cNvPr>
          <p:cNvGraphicFramePr>
            <a:graphicFrameLocks noGrp="1"/>
          </p:cNvGraphicFramePr>
          <p:nvPr>
            <p:ph idx="1"/>
            <p:extLst>
              <p:ext uri="{D42A27DB-BD31-4B8C-83A1-F6EECF244321}">
                <p14:modId xmlns:p14="http://schemas.microsoft.com/office/powerpoint/2010/main" val="4011466107"/>
              </p:ext>
            </p:extLst>
          </p:nvPr>
        </p:nvGraphicFramePr>
        <p:xfrm>
          <a:off x="526752" y="1628800"/>
          <a:ext cx="7213600" cy="4915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963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550" y="116632"/>
            <a:ext cx="2802951" cy="1320800"/>
          </a:xfrm>
        </p:spPr>
        <p:txBody>
          <a:bodyPr>
            <a:normAutofit/>
          </a:bodyPr>
          <a:lstStyle/>
          <a:p>
            <a:pPr>
              <a:lnSpc>
                <a:spcPct val="90000"/>
              </a:lnSpc>
            </a:pPr>
            <a:r>
              <a:rPr lang="en-IE" sz="2500" dirty="0"/>
              <a:t>The “moral </a:t>
            </a:r>
            <a:r>
              <a:rPr lang="en-IE" sz="2500" dirty="0" err="1"/>
              <a:t>turing</a:t>
            </a:r>
            <a:r>
              <a:rPr lang="en-IE" sz="2500" dirty="0"/>
              <a:t> test” (</a:t>
            </a:r>
            <a:r>
              <a:rPr lang="en-IE" sz="2500" dirty="0" err="1"/>
              <a:t>LaBossiere</a:t>
            </a:r>
            <a:r>
              <a:rPr lang="en-IE" sz="2500" dirty="0"/>
              <a:t> 2017)</a:t>
            </a:r>
          </a:p>
        </p:txBody>
      </p:sp>
      <p:sp>
        <p:nvSpPr>
          <p:cNvPr id="3" name="Content Placeholder 2"/>
          <p:cNvSpPr>
            <a:spLocks noGrp="1"/>
          </p:cNvSpPr>
          <p:nvPr>
            <p:ph idx="1"/>
          </p:nvPr>
        </p:nvSpPr>
        <p:spPr>
          <a:xfrm>
            <a:off x="3635896" y="1340769"/>
            <a:ext cx="3744416" cy="4700594"/>
          </a:xfrm>
        </p:spPr>
        <p:txBody>
          <a:bodyPr>
            <a:noAutofit/>
          </a:bodyPr>
          <a:lstStyle/>
          <a:p>
            <a:pPr>
              <a:lnSpc>
                <a:spcPct val="90000"/>
              </a:lnSpc>
            </a:pPr>
            <a:r>
              <a:rPr lang="en-IE" dirty="0"/>
              <a:t>A technology is a moral agent if they can pass the “moral Turing test”, i.e. a human observer would not be able to tell the difference between moral communications by humans and the technology</a:t>
            </a:r>
          </a:p>
          <a:p>
            <a:pPr>
              <a:lnSpc>
                <a:spcPct val="90000"/>
              </a:lnSpc>
            </a:pPr>
            <a:r>
              <a:rPr lang="en-IE" dirty="0"/>
              <a:t>Test of reason &amp; feeling for the moral domain</a:t>
            </a:r>
          </a:p>
          <a:p>
            <a:pPr>
              <a:lnSpc>
                <a:spcPct val="90000"/>
              </a:lnSpc>
            </a:pPr>
            <a:r>
              <a:rPr lang="en-IE" dirty="0"/>
              <a:t>Problem: Is the ability to make moral utterances sufficient? E.g. Ava in Ex Machina would pass the test, but is shown not to be bound by human moral norms (manipulating and killing human interlocutors)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21" r="10693"/>
          <a:stretch/>
        </p:blipFill>
        <p:spPr bwMode="auto">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Grafik 5">
            <a:extLst>
              <a:ext uri="{FF2B5EF4-FFF2-40B4-BE49-F238E27FC236}">
                <a16:creationId xmlns:a16="http://schemas.microsoft.com/office/drawing/2014/main" id="{1C6452F2-31BD-4638-A9B2-F7291F1A7506}"/>
              </a:ext>
            </a:extLst>
          </p:cNvPr>
          <p:cNvPicPr>
            <a:picLocks noChangeAspect="1"/>
          </p:cNvPicPr>
          <p:nvPr/>
        </p:nvPicPr>
        <p:blipFill>
          <a:blip r:embed="rId3"/>
          <a:stretch>
            <a:fillRect/>
          </a:stretch>
        </p:blipFill>
        <p:spPr>
          <a:xfrm>
            <a:off x="3491880" y="6093296"/>
            <a:ext cx="5616624" cy="792088"/>
          </a:xfrm>
          <a:prstGeom prst="rect">
            <a:avLst/>
          </a:prstGeom>
        </p:spPr>
      </p:pic>
    </p:spTree>
    <p:extLst>
      <p:ext uri="{BB962C8B-B14F-4D97-AF65-F5344CB8AC3E}">
        <p14:creationId xmlns:p14="http://schemas.microsoft.com/office/powerpoint/2010/main" val="1442702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7E8AC78-448F-4028-AF96-E3E755A4E73D}"/>
              </a:ext>
            </a:extLst>
          </p:cNvPr>
          <p:cNvSpPr>
            <a:spLocks noGrp="1"/>
          </p:cNvSpPr>
          <p:nvPr>
            <p:ph type="ctrTitle"/>
          </p:nvPr>
        </p:nvSpPr>
        <p:spPr>
          <a:xfrm>
            <a:off x="739476" y="4473227"/>
            <a:ext cx="6216024" cy="1096648"/>
          </a:xfrm>
        </p:spPr>
        <p:txBody>
          <a:bodyPr>
            <a:normAutofit fontScale="90000"/>
          </a:bodyPr>
          <a:lstStyle/>
          <a:p>
            <a:pPr algn="l"/>
            <a:r>
              <a:rPr lang="de-DE" sz="4200" dirty="0" err="1"/>
              <a:t>Responsibility</a:t>
            </a:r>
            <a:r>
              <a:rPr lang="de-DE" sz="4200" dirty="0"/>
              <a:t> </a:t>
            </a:r>
            <a:r>
              <a:rPr lang="de-DE" sz="4200" dirty="0" err="1"/>
              <a:t>of</a:t>
            </a:r>
            <a:r>
              <a:rPr lang="de-DE" sz="4200" dirty="0"/>
              <a:t> </a:t>
            </a:r>
            <a:r>
              <a:rPr lang="de-DE" sz="4200" dirty="0" err="1"/>
              <a:t>artificial</a:t>
            </a:r>
            <a:r>
              <a:rPr lang="de-DE" sz="4200" dirty="0"/>
              <a:t> </a:t>
            </a:r>
            <a:r>
              <a:rPr lang="de-DE" sz="4200" dirty="0" err="1"/>
              <a:t>agents</a:t>
            </a:r>
            <a:endParaRPr lang="en-IE" sz="4200" dirty="0"/>
          </a:p>
        </p:txBody>
      </p:sp>
      <p:sp>
        <p:nvSpPr>
          <p:cNvPr id="6" name="Untertitel 5">
            <a:extLst>
              <a:ext uri="{FF2B5EF4-FFF2-40B4-BE49-F238E27FC236}">
                <a16:creationId xmlns:a16="http://schemas.microsoft.com/office/drawing/2014/main" id="{2416A1C2-C7BF-417C-9F7D-52675D1D8C1A}"/>
              </a:ext>
            </a:extLst>
          </p:cNvPr>
          <p:cNvSpPr>
            <a:spLocks noGrp="1"/>
          </p:cNvSpPr>
          <p:nvPr>
            <p:ph type="subTitle" idx="1"/>
          </p:nvPr>
        </p:nvSpPr>
        <p:spPr>
          <a:xfrm>
            <a:off x="739476" y="5569874"/>
            <a:ext cx="6216024" cy="701677"/>
          </a:xfrm>
        </p:spPr>
        <p:txBody>
          <a:bodyPr>
            <a:normAutofit/>
          </a:bodyPr>
          <a:lstStyle/>
          <a:p>
            <a:pPr algn="l"/>
            <a:endParaRPr lang="en-IE"/>
          </a:p>
        </p:txBody>
      </p:sp>
      <p:pic>
        <p:nvPicPr>
          <p:cNvPr id="7" name="Grafik 6">
            <a:extLst>
              <a:ext uri="{FF2B5EF4-FFF2-40B4-BE49-F238E27FC236}">
                <a16:creationId xmlns:a16="http://schemas.microsoft.com/office/drawing/2014/main" id="{206E76BE-2CC6-46DE-B5DD-22C1EACACDF1}"/>
              </a:ext>
            </a:extLst>
          </p:cNvPr>
          <p:cNvPicPr>
            <a:picLocks noChangeAspect="1"/>
          </p:cNvPicPr>
          <p:nvPr/>
        </p:nvPicPr>
        <p:blipFill rotWithShape="1">
          <a:blip r:embed="rId2"/>
          <a:srcRect t="12251"/>
          <a:stretch/>
        </p:blipFill>
        <p:spPr>
          <a:xfrm>
            <a:off x="508000" y="468621"/>
            <a:ext cx="6206002" cy="3635025"/>
          </a:xfrm>
          <a:custGeom>
            <a:avLst/>
            <a:gdLst>
              <a:gd name="connsiteX0" fmla="*/ 540554 w 8274669"/>
              <a:gd name="connsiteY0" fmla="*/ 0 h 3635025"/>
              <a:gd name="connsiteX1" fmla="*/ 8274669 w 8274669"/>
              <a:gd name="connsiteY1" fmla="*/ 0 h 3635025"/>
              <a:gd name="connsiteX2" fmla="*/ 8274669 w 8274669"/>
              <a:gd name="connsiteY2" fmla="*/ 3635025 h 3635025"/>
              <a:gd name="connsiteX3" fmla="*/ 0 w 8274669"/>
              <a:gd name="connsiteY3" fmla="*/ 3635025 h 3635025"/>
            </a:gdLst>
            <a:ahLst/>
            <a:cxnLst>
              <a:cxn ang="0">
                <a:pos x="connsiteX0" y="connsiteY0"/>
              </a:cxn>
              <a:cxn ang="0">
                <a:pos x="connsiteX1" y="connsiteY1"/>
              </a:cxn>
              <a:cxn ang="0">
                <a:pos x="connsiteX2" y="connsiteY2"/>
              </a:cxn>
              <a:cxn ang="0">
                <a:pos x="connsiteX3" y="connsiteY3"/>
              </a:cxn>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3034907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172" y="44624"/>
            <a:ext cx="3460542" cy="1471321"/>
          </a:xfrm>
        </p:spPr>
        <p:txBody>
          <a:bodyPr>
            <a:normAutofit fontScale="90000"/>
          </a:bodyPr>
          <a:lstStyle/>
          <a:p>
            <a:r>
              <a:rPr lang="en-IE" sz="3600" dirty="0"/>
              <a:t>Should artificial agents get rights?</a:t>
            </a:r>
          </a:p>
        </p:txBody>
      </p:sp>
      <p:sp>
        <p:nvSpPr>
          <p:cNvPr id="3" name="Content Placeholder 2"/>
          <p:cNvSpPr>
            <a:spLocks noGrp="1"/>
          </p:cNvSpPr>
          <p:nvPr>
            <p:ph idx="1"/>
          </p:nvPr>
        </p:nvSpPr>
        <p:spPr>
          <a:xfrm>
            <a:off x="3478128" y="1268760"/>
            <a:ext cx="4190216" cy="4772603"/>
          </a:xfrm>
        </p:spPr>
        <p:txBody>
          <a:bodyPr>
            <a:noAutofit/>
          </a:bodyPr>
          <a:lstStyle/>
          <a:p>
            <a:pPr>
              <a:lnSpc>
                <a:spcPct val="90000"/>
              </a:lnSpc>
            </a:pPr>
            <a:r>
              <a:rPr lang="en-IE" dirty="0"/>
              <a:t>European Parliament Committee on Legal Affairs stated in 2017 that under certain circumstances robots need to be assigned personhood, with associated rights</a:t>
            </a:r>
          </a:p>
          <a:p>
            <a:pPr>
              <a:lnSpc>
                <a:spcPct val="90000"/>
              </a:lnSpc>
            </a:pPr>
            <a:r>
              <a:rPr lang="en-IE" dirty="0" err="1"/>
              <a:t>Mady</a:t>
            </a:r>
            <a:r>
              <a:rPr lang="en-IE" dirty="0"/>
              <a:t> </a:t>
            </a:r>
            <a:r>
              <a:rPr lang="en-IE" dirty="0" err="1"/>
              <a:t>Delvaux</a:t>
            </a:r>
            <a:r>
              <a:rPr lang="en-IE" dirty="0"/>
              <a:t> (rapporteur for committee): “If I create a robot, and that robot creates something that could be patented, should I own that patent or should the robot? If I sell the robot, should the intellectual property it has developed go with it?” (Guardian, January 12, 2017, </a:t>
            </a:r>
            <a:r>
              <a:rPr lang="en-IE" dirty="0">
                <a:hlinkClick r:id="rId2"/>
              </a:rPr>
              <a:t>https://www.theguardian.com/technology/2017/jan/12/give-robots-personhood-status-eu-committee-argues</a:t>
            </a:r>
            <a:r>
              <a:rPr lang="en-IE" dirty="0"/>
              <a:t> )</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902" r="26098"/>
          <a:stretch/>
        </p:blipFill>
        <p:spPr bwMode="auto">
          <a:xfrm>
            <a:off x="20" y="-1"/>
            <a:ext cx="404620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xfrm>
            <a:off x="6631497" y="6041362"/>
            <a:ext cx="324004" cy="365125"/>
          </a:xfrm>
        </p:spPr>
        <p:txBody>
          <a:bodyPr>
            <a:normAutofit/>
          </a:bodyPr>
          <a:lstStyle/>
          <a:p>
            <a:pPr>
              <a:spcAft>
                <a:spcPts val="600"/>
              </a:spcAft>
            </a:pPr>
            <a:fld id="{70224BB9-0B28-4B12-8CC8-B2725420C3F3}" type="slidenum">
              <a:rPr lang="en-IE" sz="900" smtClean="0"/>
              <a:pPr>
                <a:spcAft>
                  <a:spcPts val="600"/>
                </a:spcAft>
              </a:pPr>
              <a:t>24</a:t>
            </a:fld>
            <a:endParaRPr lang="en-IE" sz="900"/>
          </a:p>
        </p:txBody>
      </p:sp>
      <p:pic>
        <p:nvPicPr>
          <p:cNvPr id="6" name="Grafik 5">
            <a:extLst>
              <a:ext uri="{FF2B5EF4-FFF2-40B4-BE49-F238E27FC236}">
                <a16:creationId xmlns:a16="http://schemas.microsoft.com/office/drawing/2014/main" id="{92F22A13-5938-47DF-A650-0A76399347DC}"/>
              </a:ext>
            </a:extLst>
          </p:cNvPr>
          <p:cNvPicPr>
            <a:picLocks noChangeAspect="1"/>
          </p:cNvPicPr>
          <p:nvPr/>
        </p:nvPicPr>
        <p:blipFill>
          <a:blip r:embed="rId4"/>
          <a:stretch>
            <a:fillRect/>
          </a:stretch>
        </p:blipFill>
        <p:spPr>
          <a:xfrm>
            <a:off x="1674535" y="5944276"/>
            <a:ext cx="7577985" cy="941108"/>
          </a:xfrm>
          <a:prstGeom prst="rect">
            <a:avLst/>
          </a:prstGeom>
        </p:spPr>
      </p:pic>
    </p:spTree>
    <p:extLst>
      <p:ext uri="{BB962C8B-B14F-4D97-AF65-F5344CB8AC3E}">
        <p14:creationId xmlns:p14="http://schemas.microsoft.com/office/powerpoint/2010/main" val="1273774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Title 1"/>
          <p:cNvSpPr>
            <a:spLocks noGrp="1"/>
          </p:cNvSpPr>
          <p:nvPr>
            <p:ph type="title"/>
          </p:nvPr>
        </p:nvSpPr>
        <p:spPr>
          <a:xfrm>
            <a:off x="107504" y="260648"/>
            <a:ext cx="7272808" cy="1320800"/>
          </a:xfrm>
        </p:spPr>
        <p:txBody>
          <a:bodyPr anchor="t">
            <a:normAutofit/>
          </a:bodyPr>
          <a:lstStyle/>
          <a:p>
            <a:r>
              <a:rPr lang="en-IE" altLang="en-US" sz="3600" dirty="0"/>
              <a:t>Responsibility of artificial agents?</a:t>
            </a:r>
          </a:p>
        </p:txBody>
      </p:sp>
      <p:sp>
        <p:nvSpPr>
          <p:cNvPr id="36867" name="Content Placeholder 2"/>
          <p:cNvSpPr>
            <a:spLocks noGrp="1"/>
          </p:cNvSpPr>
          <p:nvPr>
            <p:ph sz="quarter" idx="1"/>
          </p:nvPr>
        </p:nvSpPr>
        <p:spPr>
          <a:xfrm>
            <a:off x="251520" y="1196752"/>
            <a:ext cx="7632848" cy="4844611"/>
          </a:xfrm>
        </p:spPr>
        <p:txBody>
          <a:bodyPr>
            <a:noAutofit/>
          </a:bodyPr>
          <a:lstStyle/>
          <a:p>
            <a:pPr>
              <a:lnSpc>
                <a:spcPct val="90000"/>
              </a:lnSpc>
            </a:pPr>
            <a:r>
              <a:rPr lang="en-IE" altLang="en-US" sz="2200" dirty="0"/>
              <a:t>Case A: Louise braked but hit the boy with the football, resulting in serious injuries</a:t>
            </a:r>
          </a:p>
          <a:p>
            <a:pPr lvl="1">
              <a:lnSpc>
                <a:spcPct val="90000"/>
              </a:lnSpc>
            </a:pPr>
            <a:r>
              <a:rPr lang="en-IE" altLang="en-US" sz="2200" dirty="0"/>
              <a:t>Under what circumstances would Louise be responsible for the accident? Under which circumstances would she not be considered responsible for what happened?</a:t>
            </a:r>
          </a:p>
          <a:p>
            <a:pPr>
              <a:lnSpc>
                <a:spcPct val="90000"/>
              </a:lnSpc>
            </a:pPr>
            <a:r>
              <a:rPr lang="en-IE" altLang="en-US" sz="2200" dirty="0"/>
              <a:t>Case B: The self-driving care braked but hit the boy with the football resulting in serious injuries.</a:t>
            </a:r>
          </a:p>
          <a:p>
            <a:pPr lvl="1">
              <a:lnSpc>
                <a:spcPct val="90000"/>
              </a:lnSpc>
            </a:pPr>
            <a:r>
              <a:rPr lang="en-IE" altLang="en-US" sz="2200" dirty="0"/>
              <a:t>Could the self-driving car be considered responsible, who else would count as responsible? What characteristics would be needed for the car to be seen as responsible?</a:t>
            </a:r>
          </a:p>
        </p:txBody>
      </p:sp>
      <p:pic>
        <p:nvPicPr>
          <p:cNvPr id="3" name="Picture 2">
            <a:extLst>
              <a:ext uri="{FF2B5EF4-FFF2-40B4-BE49-F238E27FC236}">
                <a16:creationId xmlns:a16="http://schemas.microsoft.com/office/drawing/2014/main" id="{E3BA7D34-76D3-4249-A250-F57EBEBC6D5D}"/>
              </a:ext>
            </a:extLst>
          </p:cNvPr>
          <p:cNvPicPr>
            <a:picLocks noChangeAspect="1"/>
          </p:cNvPicPr>
          <p:nvPr/>
        </p:nvPicPr>
        <p:blipFill>
          <a:blip r:embed="rId2"/>
          <a:stretch>
            <a:fillRect/>
          </a:stretch>
        </p:blipFill>
        <p:spPr>
          <a:xfrm>
            <a:off x="6189415" y="4939870"/>
            <a:ext cx="2954585" cy="1881963"/>
          </a:xfrm>
          <a:prstGeom prst="rect">
            <a:avLst/>
          </a:prstGeom>
        </p:spPr>
      </p:pic>
    </p:spTree>
    <p:extLst>
      <p:ext uri="{BB962C8B-B14F-4D97-AF65-F5344CB8AC3E}">
        <p14:creationId xmlns:p14="http://schemas.microsoft.com/office/powerpoint/2010/main" val="3663214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4" name="Title 1"/>
          <p:cNvSpPr>
            <a:spLocks noGrp="1"/>
          </p:cNvSpPr>
          <p:nvPr>
            <p:ph type="title"/>
          </p:nvPr>
        </p:nvSpPr>
        <p:spPr>
          <a:xfrm>
            <a:off x="179512" y="1382486"/>
            <a:ext cx="2660686" cy="4093028"/>
          </a:xfrm>
        </p:spPr>
        <p:txBody>
          <a:bodyPr anchor="ctr">
            <a:normAutofit/>
          </a:bodyPr>
          <a:lstStyle/>
          <a:p>
            <a:r>
              <a:rPr lang="en-IE" altLang="en-US" sz="2900" dirty="0"/>
              <a:t>Responsibility</a:t>
            </a:r>
          </a:p>
        </p:txBody>
      </p:sp>
      <p:grpSp>
        <p:nvGrpSpPr>
          <p:cNvPr id="76" name="Group 75">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77" name="Straight Connector 76">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7" name="Rectangle 86">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917" name="Content Placeholder 2">
            <a:extLst>
              <a:ext uri="{FF2B5EF4-FFF2-40B4-BE49-F238E27FC236}">
                <a16:creationId xmlns:a16="http://schemas.microsoft.com/office/drawing/2014/main" id="{3B30E5BB-3BD6-45DB-A442-F2147893EA8B}"/>
              </a:ext>
            </a:extLst>
          </p:cNvPr>
          <p:cNvGraphicFramePr>
            <a:graphicFrameLocks noGrp="1"/>
          </p:cNvGraphicFramePr>
          <p:nvPr>
            <p:ph sz="quarter" idx="1"/>
            <p:extLst>
              <p:ext uri="{D42A27DB-BD31-4B8C-83A1-F6EECF244321}">
                <p14:modId xmlns:p14="http://schemas.microsoft.com/office/powerpoint/2010/main" val="2130911791"/>
              </p:ext>
            </p:extLst>
          </p:nvPr>
        </p:nvGraphicFramePr>
        <p:xfrm>
          <a:off x="2925327" y="260648"/>
          <a:ext cx="5823137" cy="6192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916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655AE6B0-AC9E-4167-806F-E9DB135FC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30" name="Title 1"/>
          <p:cNvSpPr>
            <a:spLocks noGrp="1"/>
          </p:cNvSpPr>
          <p:nvPr>
            <p:ph type="title"/>
          </p:nvPr>
        </p:nvSpPr>
        <p:spPr>
          <a:xfrm>
            <a:off x="489360" y="1382486"/>
            <a:ext cx="2660686" cy="4093028"/>
          </a:xfrm>
        </p:spPr>
        <p:txBody>
          <a:bodyPr anchor="ctr">
            <a:normAutofit/>
          </a:bodyPr>
          <a:lstStyle/>
          <a:p>
            <a:r>
              <a:rPr lang="en-IE" altLang="en-US" sz="3800" dirty="0"/>
              <a:t>The role of knowledge</a:t>
            </a:r>
          </a:p>
        </p:txBody>
      </p:sp>
      <p:grpSp>
        <p:nvGrpSpPr>
          <p:cNvPr id="76" name="Group 75">
            <a:extLst>
              <a:ext uri="{FF2B5EF4-FFF2-40B4-BE49-F238E27FC236}">
                <a16:creationId xmlns:a16="http://schemas.microsoft.com/office/drawing/2014/main" id="{3523416A-383B-4FDC-B4C9-D8EDDFE9C04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77" name="Straight Connector 76">
              <a:extLst>
                <a:ext uri="{FF2B5EF4-FFF2-40B4-BE49-F238E27FC236}">
                  <a16:creationId xmlns:a16="http://schemas.microsoft.com/office/drawing/2014/main" id="{CB0D29D5-3F7C-4197-821B-6D60A66CC04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47FB49A-3541-428A-AADE-682A3C5056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1F0C48B-50FF-4351-8207-16D0960483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84">
              <a:extLst>
                <a:ext uri="{FF2B5EF4-FFF2-40B4-BE49-F238E27FC236}">
                  <a16:creationId xmlns:a16="http://schemas.microsoft.com/office/drawing/2014/main" id="{E804EFD0-B84E-476F-9FC6-6C4A42EA00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7" name="Rectangle 86">
            <a:extLst>
              <a:ext uri="{FF2B5EF4-FFF2-40B4-BE49-F238E27FC236}">
                <a16:creationId xmlns:a16="http://schemas.microsoft.com/office/drawing/2014/main" id="{87BD1F4E-A66D-4C06-86DA-8D56CA7A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133" name="Content Placeholder 2">
            <a:extLst>
              <a:ext uri="{FF2B5EF4-FFF2-40B4-BE49-F238E27FC236}">
                <a16:creationId xmlns:a16="http://schemas.microsoft.com/office/drawing/2014/main" id="{50F84719-1095-4914-8E0A-607969A8DCF5}"/>
              </a:ext>
            </a:extLst>
          </p:cNvPr>
          <p:cNvGraphicFramePr>
            <a:graphicFrameLocks noGrp="1"/>
          </p:cNvGraphicFramePr>
          <p:nvPr>
            <p:ph sz="quarter" idx="1"/>
            <p:extLst>
              <p:ext uri="{D42A27DB-BD31-4B8C-83A1-F6EECF244321}">
                <p14:modId xmlns:p14="http://schemas.microsoft.com/office/powerpoint/2010/main" val="1475076592"/>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9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DDE9CD4-0E0A-4129-8689-A89C4E9A6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5DB3CA2-FA66-42B9-90EF-394894352D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31" name="Straight Connector 30">
              <a:extLst>
                <a:ext uri="{FF2B5EF4-FFF2-40B4-BE49-F238E27FC236}">
                  <a16:creationId xmlns:a16="http://schemas.microsoft.com/office/drawing/2014/main" id="{2C8D0718-07C6-45A2-A743-BC64673C96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AE7BCCE-817C-4933-A587-F1EF87D4B4A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55CB28D4-D6D1-4DB7-B557-D5FF65237B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C8751ECC-5286-4332-9942-2D01B71359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5952A4A6-F619-458C-A026-6E5D6AF15D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08000" y="188640"/>
            <a:ext cx="6447501" cy="1320800"/>
          </a:xfrm>
        </p:spPr>
        <p:txBody>
          <a:bodyPr>
            <a:normAutofit/>
          </a:bodyPr>
          <a:lstStyle/>
          <a:p>
            <a:r>
              <a:rPr lang="en-IE" dirty="0"/>
              <a:t>Responsibility and retribution</a:t>
            </a:r>
          </a:p>
        </p:txBody>
      </p:sp>
      <p:graphicFrame>
        <p:nvGraphicFramePr>
          <p:cNvPr id="5" name="Content Placeholder 2">
            <a:extLst>
              <a:ext uri="{FF2B5EF4-FFF2-40B4-BE49-F238E27FC236}">
                <a16:creationId xmlns:a16="http://schemas.microsoft.com/office/drawing/2014/main" id="{0B3AC4B5-A5FC-42C5-B555-D9140FD6E5C0}"/>
              </a:ext>
            </a:extLst>
          </p:cNvPr>
          <p:cNvGraphicFramePr>
            <a:graphicFrameLocks noGrp="1"/>
          </p:cNvGraphicFramePr>
          <p:nvPr>
            <p:ph sz="quarter" idx="1"/>
            <p:extLst>
              <p:ext uri="{D42A27DB-BD31-4B8C-83A1-F6EECF244321}">
                <p14:modId xmlns:p14="http://schemas.microsoft.com/office/powerpoint/2010/main" val="944713081"/>
              </p:ext>
            </p:extLst>
          </p:nvPr>
        </p:nvGraphicFramePr>
        <p:xfrm>
          <a:off x="593061" y="1155694"/>
          <a:ext cx="8042939" cy="5009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Grafik 5">
            <a:extLst>
              <a:ext uri="{FF2B5EF4-FFF2-40B4-BE49-F238E27FC236}">
                <a16:creationId xmlns:a16="http://schemas.microsoft.com/office/drawing/2014/main" id="{77B62E46-A3B5-4DFC-B797-0217503D450D}"/>
              </a:ext>
            </a:extLst>
          </p:cNvPr>
          <p:cNvPicPr>
            <a:picLocks noChangeAspect="1"/>
          </p:cNvPicPr>
          <p:nvPr/>
        </p:nvPicPr>
        <p:blipFill>
          <a:blip r:embed="rId7"/>
          <a:stretch>
            <a:fillRect/>
          </a:stretch>
        </p:blipFill>
        <p:spPr>
          <a:xfrm>
            <a:off x="889697" y="6294021"/>
            <a:ext cx="7364606" cy="591363"/>
          </a:xfrm>
          <a:prstGeom prst="rect">
            <a:avLst/>
          </a:prstGeom>
        </p:spPr>
      </p:pic>
    </p:spTree>
    <p:extLst>
      <p:ext uri="{BB962C8B-B14F-4D97-AF65-F5344CB8AC3E}">
        <p14:creationId xmlns:p14="http://schemas.microsoft.com/office/powerpoint/2010/main" val="3469690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260648"/>
            <a:ext cx="6447501" cy="1320800"/>
          </a:xfrm>
        </p:spPr>
        <p:txBody>
          <a:bodyPr anchor="t">
            <a:normAutofit/>
          </a:bodyPr>
          <a:lstStyle/>
          <a:p>
            <a:pPr>
              <a:lnSpc>
                <a:spcPct val="90000"/>
              </a:lnSpc>
            </a:pPr>
            <a:r>
              <a:rPr lang="en-IE" sz="3100" dirty="0"/>
              <a:t>Responsibility and the “retribution Gap” (Danaher 2016)</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15816" y="5221244"/>
            <a:ext cx="2186980" cy="1640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505748" y="1581449"/>
            <a:ext cx="6447501" cy="4459914"/>
          </a:xfrm>
        </p:spPr>
        <p:txBody>
          <a:bodyPr>
            <a:normAutofit/>
          </a:bodyPr>
          <a:lstStyle/>
          <a:p>
            <a:pPr>
              <a:lnSpc>
                <a:spcPct val="90000"/>
              </a:lnSpc>
            </a:pPr>
            <a:r>
              <a:rPr lang="en-IE" sz="2200" dirty="0"/>
              <a:t>Increasing levels of automatization make it likely that AI/robots will be responsible for more and more harm and injury, but the AI/robots themselves are unlikely to meet the conditions for retributive blame. With increasing AI/robot autonomy it is also likely that manufacturers or programmers will not be appropriate subjects of blame (i.e. “command responsibility” does not apply to them).</a:t>
            </a:r>
          </a:p>
          <a:p>
            <a:pPr>
              <a:lnSpc>
                <a:spcPct val="90000"/>
              </a:lnSpc>
            </a:pPr>
            <a:r>
              <a:rPr lang="en-IE" sz="2200" dirty="0"/>
              <a:t>A “retribution gap” results: people will be eager to find an appropriate subject of retributive punishment, but none will be found. </a:t>
            </a:r>
          </a:p>
          <a:p>
            <a:pPr>
              <a:lnSpc>
                <a:spcPct val="90000"/>
              </a:lnSpc>
            </a:pPr>
            <a:endParaRPr lang="en-IE" sz="1500" dirty="0"/>
          </a:p>
        </p:txBody>
      </p:sp>
    </p:spTree>
    <p:extLst>
      <p:ext uri="{BB962C8B-B14F-4D97-AF65-F5344CB8AC3E}">
        <p14:creationId xmlns:p14="http://schemas.microsoft.com/office/powerpoint/2010/main" val="188024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9553" y="4230970"/>
            <a:ext cx="6417762" cy="1646302"/>
          </a:xfrm>
        </p:spPr>
        <p:txBody>
          <a:bodyPr/>
          <a:lstStyle/>
          <a:p>
            <a:r>
              <a:rPr lang="en-IE" dirty="0" smtClean="0"/>
              <a:t>Artificial creativity</a:t>
            </a:r>
            <a:endParaRPr lang="en-IE" dirty="0"/>
          </a:p>
        </p:txBody>
      </p:sp>
      <p:pic>
        <p:nvPicPr>
          <p:cNvPr id="8" name="Picture 7"/>
          <p:cNvPicPr>
            <a:picLocks noChangeAspect="1"/>
          </p:cNvPicPr>
          <p:nvPr/>
        </p:nvPicPr>
        <p:blipFill>
          <a:blip r:embed="rId2"/>
          <a:stretch>
            <a:fillRect/>
          </a:stretch>
        </p:blipFill>
        <p:spPr>
          <a:xfrm>
            <a:off x="1359868" y="332656"/>
            <a:ext cx="5589240" cy="4191930"/>
          </a:xfrm>
          <a:prstGeom prst="rect">
            <a:avLst/>
          </a:prstGeom>
        </p:spPr>
      </p:pic>
      <p:sp>
        <p:nvSpPr>
          <p:cNvPr id="9" name="TextBox 8"/>
          <p:cNvSpPr txBox="1"/>
          <p:nvPr/>
        </p:nvSpPr>
        <p:spPr>
          <a:xfrm>
            <a:off x="1043608" y="4509120"/>
            <a:ext cx="6192721" cy="276999"/>
          </a:xfrm>
          <a:prstGeom prst="rect">
            <a:avLst/>
          </a:prstGeom>
          <a:noFill/>
        </p:spPr>
        <p:txBody>
          <a:bodyPr wrap="none" rtlCol="0">
            <a:spAutoFit/>
          </a:bodyPr>
          <a:lstStyle/>
          <a:p>
            <a:r>
              <a:rPr lang="en-IE" sz="1200" dirty="0"/>
              <a:t>https://medium.com/swlh/gpt-3-the-ai-writing-tool-every-writer-needs-43b22638a18d</a:t>
            </a:r>
          </a:p>
        </p:txBody>
      </p:sp>
    </p:spTree>
    <p:extLst>
      <p:ext uri="{BB962C8B-B14F-4D97-AF65-F5344CB8AC3E}">
        <p14:creationId xmlns:p14="http://schemas.microsoft.com/office/powerpoint/2010/main" val="2408338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52016"/>
            <a:ext cx="6770713" cy="1320800"/>
          </a:xfrm>
        </p:spPr>
        <p:txBody>
          <a:bodyPr>
            <a:normAutofit fontScale="90000"/>
          </a:bodyPr>
          <a:lstStyle/>
          <a:p>
            <a:r>
              <a:rPr lang="en-IE" dirty="0" smtClean="0"/>
              <a:t>Distributive agency instead of independent agency? (</a:t>
            </a:r>
            <a:r>
              <a:rPr lang="en-IE" dirty="0" err="1" smtClean="0"/>
              <a:t>Nyholm</a:t>
            </a:r>
            <a:r>
              <a:rPr lang="en-IE" dirty="0" smtClean="0"/>
              <a:t> 2017)</a:t>
            </a:r>
            <a:endParaRPr lang="en-IE" dirty="0"/>
          </a:p>
        </p:txBody>
      </p:sp>
      <p:sp>
        <p:nvSpPr>
          <p:cNvPr id="3" name="Content Placeholder 2"/>
          <p:cNvSpPr>
            <a:spLocks noGrp="1"/>
          </p:cNvSpPr>
          <p:nvPr>
            <p:ph idx="1"/>
          </p:nvPr>
        </p:nvSpPr>
        <p:spPr>
          <a:xfrm>
            <a:off x="609599" y="1772816"/>
            <a:ext cx="6347714" cy="4752528"/>
          </a:xfrm>
        </p:spPr>
        <p:txBody>
          <a:bodyPr/>
          <a:lstStyle/>
          <a:p>
            <a:r>
              <a:rPr lang="en-IE" dirty="0" smtClean="0"/>
              <a:t>1. Domain </a:t>
            </a:r>
            <a:r>
              <a:rPr lang="en-IE" dirty="0"/>
              <a:t>specific </a:t>
            </a:r>
            <a:r>
              <a:rPr lang="en-IE" dirty="0" smtClean="0"/>
              <a:t>agency (basic): </a:t>
            </a:r>
            <a:r>
              <a:rPr lang="en-IE" dirty="0"/>
              <a:t>pursuing goals on the basis of </a:t>
            </a:r>
            <a:r>
              <a:rPr lang="en-IE" dirty="0" smtClean="0"/>
              <a:t>representations, within </a:t>
            </a:r>
            <a:r>
              <a:rPr lang="en-IE" dirty="0"/>
              <a:t>certain limited domains</a:t>
            </a:r>
            <a:endParaRPr lang="en-IE" dirty="0" smtClean="0"/>
          </a:p>
          <a:p>
            <a:r>
              <a:rPr lang="en-IE" dirty="0" smtClean="0"/>
              <a:t>2. Domain </a:t>
            </a:r>
            <a:r>
              <a:rPr lang="en-IE" dirty="0"/>
              <a:t>specific agency </a:t>
            </a:r>
            <a:r>
              <a:rPr lang="en-IE" dirty="0" smtClean="0"/>
              <a:t>(principled): </a:t>
            </a:r>
            <a:r>
              <a:rPr lang="en-IE" dirty="0"/>
              <a:t>pursuing goals on the basis of </a:t>
            </a:r>
            <a:r>
              <a:rPr lang="en-IE" dirty="0" smtClean="0"/>
              <a:t>representations regulated and constrained by principles and rules, </a:t>
            </a:r>
            <a:r>
              <a:rPr lang="en-IE" dirty="0"/>
              <a:t>within certain limited domains</a:t>
            </a:r>
            <a:endParaRPr lang="en-IE" dirty="0" smtClean="0"/>
          </a:p>
          <a:p>
            <a:r>
              <a:rPr lang="en-IE" dirty="0" smtClean="0"/>
              <a:t>3. Domain specific supervised and deferential principled agency: as 2., but supervised and potential controlled by some authority (collaborative)</a:t>
            </a:r>
          </a:p>
          <a:p>
            <a:r>
              <a:rPr lang="en-IE" dirty="0" smtClean="0"/>
              <a:t>4. Domain specific responsible agency: as 2. but able to understand criticism and ability to defend or alter actions based on criticism</a:t>
            </a:r>
          </a:p>
          <a:p>
            <a:r>
              <a:rPr lang="en-IE" dirty="0" smtClean="0"/>
              <a:t>Claim: current AI/artificial agents fall under 3., not 4. – collaborative vis-à-vis supervising human operator and/or performance monitoring developers</a:t>
            </a:r>
          </a:p>
          <a:p>
            <a:endParaRPr lang="en-IE" dirty="0" smtClean="0"/>
          </a:p>
          <a:p>
            <a:endParaRPr lang="en-IE" dirty="0"/>
          </a:p>
        </p:txBody>
      </p:sp>
    </p:spTree>
    <p:extLst>
      <p:ext uri="{BB962C8B-B14F-4D97-AF65-F5344CB8AC3E}">
        <p14:creationId xmlns:p14="http://schemas.microsoft.com/office/powerpoint/2010/main" val="199532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347713" cy="1320800"/>
          </a:xfrm>
        </p:spPr>
        <p:txBody>
          <a:bodyPr/>
          <a:lstStyle/>
          <a:p>
            <a:r>
              <a:rPr lang="en-IE" dirty="0" smtClean="0"/>
              <a:t>AI-generated writing (GPT-3)</a:t>
            </a:r>
            <a:endParaRPr lang="en-IE" dirty="0"/>
          </a:p>
        </p:txBody>
      </p:sp>
      <p:sp>
        <p:nvSpPr>
          <p:cNvPr id="3" name="Content Placeholder 2"/>
          <p:cNvSpPr>
            <a:spLocks noGrp="1"/>
          </p:cNvSpPr>
          <p:nvPr>
            <p:ph idx="1"/>
          </p:nvPr>
        </p:nvSpPr>
        <p:spPr>
          <a:xfrm>
            <a:off x="0" y="1052736"/>
            <a:ext cx="7452320" cy="5688632"/>
          </a:xfrm>
        </p:spPr>
        <p:txBody>
          <a:bodyPr>
            <a:normAutofit/>
          </a:bodyPr>
          <a:lstStyle/>
          <a:p>
            <a:r>
              <a:rPr lang="en-IE" dirty="0" smtClean="0"/>
              <a:t>“We </a:t>
            </a:r>
            <a:r>
              <a:rPr lang="en-IE" dirty="0"/>
              <a:t>have all read stories that have been written by software. They are just not labelled as such. Perhaps the most well-known are the choose-your-own-adventure books where readers are given a series of choices and are instructed to turn to a certain page for the next chapter. For the most part, the stories are successful because they are written in a way that allows each person to feel as if they are the protagonist who is making the decisions. But these are just the beginnings of what’s to come. Imagine what would happen if the machines that create these stories also became able to write original content. What would that mean for the way in which the stories are conceived, the way in which they are written, and the way in which they are read? </a:t>
            </a:r>
            <a:endParaRPr lang="en-IE" dirty="0" smtClean="0"/>
          </a:p>
          <a:p>
            <a:r>
              <a:rPr lang="en-IE" dirty="0" smtClean="0"/>
              <a:t>We </a:t>
            </a:r>
            <a:r>
              <a:rPr lang="en-IE" dirty="0"/>
              <a:t>didn’t compose that first paragraph – a computer did. We instructed it to “Write the opening paragraph for a book about the effect on people and society of computers that generate stories”, then copied and pasted the result (it generated five versions and we chose the best</a:t>
            </a:r>
            <a:r>
              <a:rPr lang="en-IE" dirty="0" smtClean="0"/>
              <a:t>).”</a:t>
            </a:r>
            <a:endParaRPr lang="en-IE" dirty="0"/>
          </a:p>
          <a:p>
            <a:r>
              <a:rPr lang="en-IE" dirty="0" err="1" smtClean="0"/>
              <a:t>Sharples</a:t>
            </a:r>
            <a:r>
              <a:rPr lang="en-IE" dirty="0"/>
              <a:t>, Mike; Pérez y Pérez, </a:t>
            </a:r>
            <a:r>
              <a:rPr lang="en-IE" dirty="0" smtClean="0"/>
              <a:t>Rafael (2022). </a:t>
            </a:r>
            <a:r>
              <a:rPr lang="en-IE" i="1" dirty="0"/>
              <a:t>Story Machines: How Computers Have Become Creative Writers</a:t>
            </a:r>
            <a:r>
              <a:rPr lang="en-IE" dirty="0"/>
              <a:t> (p. xi</a:t>
            </a:r>
            <a:r>
              <a:rPr lang="en-IE" dirty="0" smtClean="0"/>
              <a:t>), Routledge.</a:t>
            </a:r>
            <a:endParaRPr lang="en-IE" dirty="0"/>
          </a:p>
        </p:txBody>
      </p:sp>
      <p:pic>
        <p:nvPicPr>
          <p:cNvPr id="4" name="Picture 3"/>
          <p:cNvPicPr>
            <a:picLocks noChangeAspect="1"/>
          </p:cNvPicPr>
          <p:nvPr/>
        </p:nvPicPr>
        <p:blipFill>
          <a:blip r:embed="rId2"/>
          <a:stretch>
            <a:fillRect/>
          </a:stretch>
        </p:blipFill>
        <p:spPr>
          <a:xfrm>
            <a:off x="7350325" y="0"/>
            <a:ext cx="1798162" cy="2708920"/>
          </a:xfrm>
          <a:prstGeom prst="rect">
            <a:avLst/>
          </a:prstGeom>
        </p:spPr>
      </p:pic>
    </p:spTree>
    <p:extLst>
      <p:ext uri="{BB962C8B-B14F-4D97-AF65-F5344CB8AC3E}">
        <p14:creationId xmlns:p14="http://schemas.microsoft.com/office/powerpoint/2010/main" val="4198751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Text generation: benefits and challenges</a:t>
            </a:r>
            <a:endParaRPr lang="en-IE" dirty="0"/>
          </a:p>
        </p:txBody>
      </p:sp>
      <p:sp>
        <p:nvSpPr>
          <p:cNvPr id="3" name="Content Placeholder 2"/>
          <p:cNvSpPr>
            <a:spLocks noGrp="1"/>
          </p:cNvSpPr>
          <p:nvPr>
            <p:ph idx="1"/>
          </p:nvPr>
        </p:nvSpPr>
        <p:spPr/>
        <p:txBody>
          <a:bodyPr/>
          <a:lstStyle/>
          <a:p>
            <a:r>
              <a:rPr lang="en-IE" dirty="0" smtClean="0"/>
              <a:t>Speed of text creation</a:t>
            </a:r>
          </a:p>
          <a:p>
            <a:r>
              <a:rPr lang="en-IE" dirty="0" smtClean="0"/>
              <a:t>Low costs</a:t>
            </a:r>
          </a:p>
          <a:p>
            <a:r>
              <a:rPr lang="en-IE" dirty="0" smtClean="0"/>
              <a:t>Some specialised, some highly versatile regarding formats and styles</a:t>
            </a:r>
          </a:p>
          <a:p>
            <a:r>
              <a:rPr lang="en-IE" dirty="0" smtClean="0"/>
              <a:t>Good at paraphrasing and summarising</a:t>
            </a:r>
          </a:p>
          <a:p>
            <a:r>
              <a:rPr lang="en-IE" dirty="0" smtClean="0"/>
              <a:t>Use for brainstorming</a:t>
            </a:r>
          </a:p>
          <a:p>
            <a:r>
              <a:rPr lang="en-IE" dirty="0" smtClean="0"/>
              <a:t>Requires human oversight and editing</a:t>
            </a:r>
          </a:p>
          <a:p>
            <a:r>
              <a:rPr lang="en-IE" dirty="0" smtClean="0"/>
              <a:t>Content not entirely reliable (source and flow)</a:t>
            </a:r>
          </a:p>
          <a:p>
            <a:pPr lvl="1"/>
            <a:r>
              <a:rPr lang="en-IE" sz="1000" dirty="0" smtClean="0"/>
              <a:t>(</a:t>
            </a:r>
            <a:r>
              <a:rPr lang="en-IE" sz="1000" dirty="0">
                <a:hlinkClick r:id="rId2"/>
              </a:rPr>
              <a:t>https://</a:t>
            </a:r>
            <a:r>
              <a:rPr lang="en-IE" sz="1000" dirty="0" smtClean="0">
                <a:hlinkClick r:id="rId2"/>
              </a:rPr>
              <a:t>robotwritersai.com/ai-text-generator/</a:t>
            </a:r>
            <a:r>
              <a:rPr lang="en-IE" sz="1000" dirty="0" smtClean="0"/>
              <a:t>)</a:t>
            </a:r>
          </a:p>
          <a:p>
            <a:r>
              <a:rPr lang="en-IE" dirty="0"/>
              <a:t>Replacement of human writers?</a:t>
            </a:r>
          </a:p>
          <a:p>
            <a:endParaRPr lang="en-IE" sz="1200" dirty="0"/>
          </a:p>
        </p:txBody>
      </p:sp>
    </p:spTree>
    <p:extLst>
      <p:ext uri="{BB962C8B-B14F-4D97-AF65-F5344CB8AC3E}">
        <p14:creationId xmlns:p14="http://schemas.microsoft.com/office/powerpoint/2010/main" val="3467587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AI-generated images (DALL-E)</a:t>
            </a:r>
            <a:endParaRPr lang="en-IE" dirty="0"/>
          </a:p>
        </p:txBody>
      </p:sp>
      <p:sp>
        <p:nvSpPr>
          <p:cNvPr id="3" name="Content Placeholder 2"/>
          <p:cNvSpPr>
            <a:spLocks noGrp="1"/>
          </p:cNvSpPr>
          <p:nvPr>
            <p:ph idx="1"/>
          </p:nvPr>
        </p:nvSpPr>
        <p:spPr/>
        <p:txBody>
          <a:bodyPr/>
          <a:lstStyle/>
          <a:p>
            <a:endParaRPr lang="en-IE" dirty="0"/>
          </a:p>
        </p:txBody>
      </p:sp>
      <p:pic>
        <p:nvPicPr>
          <p:cNvPr id="8" name="Picture 7"/>
          <p:cNvPicPr>
            <a:picLocks noChangeAspect="1"/>
          </p:cNvPicPr>
          <p:nvPr/>
        </p:nvPicPr>
        <p:blipFill>
          <a:blip r:embed="rId2"/>
          <a:stretch>
            <a:fillRect/>
          </a:stretch>
        </p:blipFill>
        <p:spPr>
          <a:xfrm>
            <a:off x="229145" y="4581128"/>
            <a:ext cx="8727926" cy="2490368"/>
          </a:xfrm>
          <a:prstGeom prst="rect">
            <a:avLst/>
          </a:prstGeom>
        </p:spPr>
      </p:pic>
      <p:pic>
        <p:nvPicPr>
          <p:cNvPr id="10" name="Picture 9"/>
          <p:cNvPicPr>
            <a:picLocks noChangeAspect="1"/>
          </p:cNvPicPr>
          <p:nvPr/>
        </p:nvPicPr>
        <p:blipFill>
          <a:blip r:embed="rId3"/>
          <a:stretch>
            <a:fillRect/>
          </a:stretch>
        </p:blipFill>
        <p:spPr>
          <a:xfrm>
            <a:off x="164554" y="1412776"/>
            <a:ext cx="8079854" cy="3011092"/>
          </a:xfrm>
          <a:prstGeom prst="rect">
            <a:avLst/>
          </a:prstGeom>
        </p:spPr>
      </p:pic>
    </p:spTree>
    <p:extLst>
      <p:ext uri="{BB962C8B-B14F-4D97-AF65-F5344CB8AC3E}">
        <p14:creationId xmlns:p14="http://schemas.microsoft.com/office/powerpoint/2010/main" val="249255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63984"/>
            <a:ext cx="7776863" cy="1320800"/>
          </a:xfrm>
        </p:spPr>
        <p:txBody>
          <a:bodyPr/>
          <a:lstStyle/>
          <a:p>
            <a:r>
              <a:rPr lang="en-IE" dirty="0" smtClean="0"/>
              <a:t>AI generated music videos</a:t>
            </a:r>
            <a:endParaRPr lang="en-IE" dirty="0"/>
          </a:p>
        </p:txBody>
      </p:sp>
      <p:sp>
        <p:nvSpPr>
          <p:cNvPr id="3" name="Content Placeholder 2"/>
          <p:cNvSpPr>
            <a:spLocks noGrp="1"/>
          </p:cNvSpPr>
          <p:nvPr>
            <p:ph idx="1"/>
          </p:nvPr>
        </p:nvSpPr>
        <p:spPr>
          <a:xfrm>
            <a:off x="609599" y="1484784"/>
            <a:ext cx="6347714" cy="4556579"/>
          </a:xfrm>
        </p:spPr>
        <p:txBody>
          <a:bodyPr/>
          <a:lstStyle/>
          <a:p>
            <a:r>
              <a:rPr lang="en-IE" dirty="0"/>
              <a:t>Images generated on the basis of song </a:t>
            </a:r>
            <a:r>
              <a:rPr lang="en-IE" dirty="0" smtClean="0"/>
              <a:t>lyrics </a:t>
            </a:r>
          </a:p>
          <a:p>
            <a:r>
              <a:rPr lang="en-IE" dirty="0" smtClean="0"/>
              <a:t>(e.g. Led Zeppelin “Stairway to heaven”</a:t>
            </a:r>
            <a:r>
              <a:rPr lang="en-IE" dirty="0">
                <a:sym typeface="Wingdings" panose="05000000000000000000" pitchFamily="2" charset="2"/>
              </a:rPr>
              <a:t>)</a:t>
            </a:r>
            <a:r>
              <a:rPr lang="en-IE" dirty="0" smtClean="0"/>
              <a:t> </a:t>
            </a:r>
            <a:r>
              <a:rPr lang="en-IE" dirty="0" smtClean="0">
                <a:hlinkClick r:id="rId2"/>
              </a:rPr>
              <a:t>https</a:t>
            </a:r>
            <a:r>
              <a:rPr lang="en-IE" dirty="0">
                <a:hlinkClick r:id="rId2"/>
              </a:rPr>
              <a:t>://</a:t>
            </a:r>
            <a:r>
              <a:rPr lang="en-IE" dirty="0" smtClean="0">
                <a:hlinkClick r:id="rId2"/>
              </a:rPr>
              <a:t>www.youtube.com/watch?v=ZCKdPhepB1s</a:t>
            </a:r>
            <a:endParaRPr lang="en-IE" dirty="0">
              <a:hlinkClick r:id="rId2"/>
            </a:endParaRPr>
          </a:p>
          <a:p>
            <a:endParaRPr lang="en-IE" dirty="0" smtClean="0"/>
          </a:p>
          <a:p>
            <a:r>
              <a:rPr lang="en-IE" dirty="0" smtClean="0"/>
              <a:t>Animated video </a:t>
            </a:r>
            <a:r>
              <a:rPr lang="en-IE" dirty="0"/>
              <a:t>generated on the basis of song lyrics</a:t>
            </a:r>
            <a:endParaRPr lang="en-IE" dirty="0" smtClean="0">
              <a:hlinkClick r:id="rId2"/>
            </a:endParaRPr>
          </a:p>
          <a:p>
            <a:r>
              <a:rPr lang="en-IE" dirty="0" smtClean="0">
                <a:hlinkClick r:id="rId2"/>
              </a:rPr>
              <a:t>https</a:t>
            </a:r>
            <a:r>
              <a:rPr lang="en-IE" dirty="0">
                <a:hlinkClick r:id="rId2"/>
              </a:rPr>
              <a:t>://</a:t>
            </a:r>
            <a:r>
              <a:rPr lang="en-IE" dirty="0" smtClean="0">
                <a:hlinkClick r:id="rId2"/>
              </a:rPr>
              <a:t>www.youtube.com/watch?v=0fDJXmqdN-A</a:t>
            </a:r>
            <a:endParaRPr lang="en-IE" dirty="0" smtClean="0"/>
          </a:p>
          <a:p>
            <a:endParaRPr lang="en-IE" dirty="0"/>
          </a:p>
        </p:txBody>
      </p:sp>
      <p:pic>
        <p:nvPicPr>
          <p:cNvPr id="4" name="Picture 3"/>
          <p:cNvPicPr>
            <a:picLocks noChangeAspect="1"/>
          </p:cNvPicPr>
          <p:nvPr/>
        </p:nvPicPr>
        <p:blipFill>
          <a:blip r:embed="rId3"/>
          <a:stretch>
            <a:fillRect/>
          </a:stretch>
        </p:blipFill>
        <p:spPr>
          <a:xfrm>
            <a:off x="1187624" y="3899855"/>
            <a:ext cx="5349031" cy="2922796"/>
          </a:xfrm>
          <a:prstGeom prst="rect">
            <a:avLst/>
          </a:prstGeom>
        </p:spPr>
      </p:pic>
      <p:pic>
        <p:nvPicPr>
          <p:cNvPr id="5" name="Picture 4"/>
          <p:cNvPicPr>
            <a:picLocks noChangeAspect="1"/>
          </p:cNvPicPr>
          <p:nvPr/>
        </p:nvPicPr>
        <p:blipFill>
          <a:blip r:embed="rId4"/>
          <a:stretch>
            <a:fillRect/>
          </a:stretch>
        </p:blipFill>
        <p:spPr>
          <a:xfrm>
            <a:off x="6311402" y="1196752"/>
            <a:ext cx="2832598" cy="1652349"/>
          </a:xfrm>
          <a:prstGeom prst="rect">
            <a:avLst/>
          </a:prstGeom>
        </p:spPr>
      </p:pic>
    </p:spTree>
    <p:extLst>
      <p:ext uri="{BB962C8B-B14F-4D97-AF65-F5344CB8AC3E}">
        <p14:creationId xmlns:p14="http://schemas.microsoft.com/office/powerpoint/2010/main" val="104084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6347713" cy="1320800"/>
          </a:xfrm>
        </p:spPr>
        <p:txBody>
          <a:bodyPr/>
          <a:lstStyle/>
          <a:p>
            <a:r>
              <a:rPr lang="en-IE" dirty="0" smtClean="0"/>
              <a:t>AI-generated music</a:t>
            </a:r>
            <a:endParaRPr lang="en-IE" dirty="0"/>
          </a:p>
        </p:txBody>
      </p:sp>
      <p:sp>
        <p:nvSpPr>
          <p:cNvPr id="3" name="Content Placeholder 2"/>
          <p:cNvSpPr>
            <a:spLocks noGrp="1"/>
          </p:cNvSpPr>
          <p:nvPr>
            <p:ph idx="1"/>
          </p:nvPr>
        </p:nvSpPr>
        <p:spPr>
          <a:xfrm>
            <a:off x="609599" y="980728"/>
            <a:ext cx="6347714" cy="5060635"/>
          </a:xfrm>
        </p:spPr>
        <p:txBody>
          <a:bodyPr/>
          <a:lstStyle/>
          <a:p>
            <a:r>
              <a:rPr lang="en-IE" dirty="0"/>
              <a:t>AIVA: “No love left in heart” (2022)</a:t>
            </a:r>
          </a:p>
          <a:p>
            <a:r>
              <a:rPr lang="en-IE" dirty="0" smtClean="0">
                <a:hlinkClick r:id="rId2"/>
              </a:rPr>
              <a:t>https</a:t>
            </a:r>
            <a:r>
              <a:rPr lang="en-IE" dirty="0">
                <a:hlinkClick r:id="rId2"/>
              </a:rPr>
              <a:t>://</a:t>
            </a:r>
            <a:r>
              <a:rPr lang="en-IE" dirty="0" smtClean="0">
                <a:hlinkClick r:id="rId2"/>
              </a:rPr>
              <a:t>www.youtube.com/watch?v=hTXFfHr8mUk</a:t>
            </a:r>
            <a:r>
              <a:rPr lang="en-IE" dirty="0" smtClean="0"/>
              <a:t> </a:t>
            </a:r>
          </a:p>
          <a:p>
            <a:r>
              <a:rPr lang="en-IE" dirty="0" smtClean="0"/>
              <a:t>Process of generation of cinematic solo piano tune on AIVA (2022</a:t>
            </a:r>
            <a:r>
              <a:rPr lang="en-IE" dirty="0"/>
              <a:t>)</a:t>
            </a:r>
          </a:p>
          <a:p>
            <a:r>
              <a:rPr lang="en-IE" dirty="0" smtClean="0">
                <a:hlinkClick r:id="rId3"/>
              </a:rPr>
              <a:t>https</a:t>
            </a:r>
            <a:r>
              <a:rPr lang="en-IE" dirty="0">
                <a:hlinkClick r:id="rId3"/>
              </a:rPr>
              <a:t>://</a:t>
            </a:r>
            <a:r>
              <a:rPr lang="en-IE" dirty="0" smtClean="0">
                <a:hlinkClick r:id="rId3"/>
              </a:rPr>
              <a:t>www.youtube.com/watch?v=LbKB4Tr2kHw</a:t>
            </a:r>
            <a:r>
              <a:rPr lang="en-IE" dirty="0" smtClean="0"/>
              <a:t> </a:t>
            </a:r>
            <a:endParaRPr lang="en-IE" dirty="0"/>
          </a:p>
        </p:txBody>
      </p:sp>
      <p:pic>
        <p:nvPicPr>
          <p:cNvPr id="4" name="Picture 3"/>
          <p:cNvPicPr>
            <a:picLocks noChangeAspect="1"/>
          </p:cNvPicPr>
          <p:nvPr/>
        </p:nvPicPr>
        <p:blipFill>
          <a:blip r:embed="rId4"/>
          <a:stretch>
            <a:fillRect/>
          </a:stretch>
        </p:blipFill>
        <p:spPr>
          <a:xfrm>
            <a:off x="495300" y="3033378"/>
            <a:ext cx="6740996" cy="3779998"/>
          </a:xfrm>
          <a:prstGeom prst="rect">
            <a:avLst/>
          </a:prstGeom>
        </p:spPr>
      </p:pic>
      <p:pic>
        <p:nvPicPr>
          <p:cNvPr id="5" name="Picture 4"/>
          <p:cNvPicPr>
            <a:picLocks noChangeAspect="1"/>
          </p:cNvPicPr>
          <p:nvPr/>
        </p:nvPicPr>
        <p:blipFill>
          <a:blip r:embed="rId5"/>
          <a:stretch>
            <a:fillRect/>
          </a:stretch>
        </p:blipFill>
        <p:spPr>
          <a:xfrm>
            <a:off x="6372200" y="0"/>
            <a:ext cx="2771800" cy="1568513"/>
          </a:xfrm>
          <a:prstGeom prst="rect">
            <a:avLst/>
          </a:prstGeom>
        </p:spPr>
      </p:pic>
    </p:spTree>
    <p:extLst>
      <p:ext uri="{BB962C8B-B14F-4D97-AF65-F5344CB8AC3E}">
        <p14:creationId xmlns:p14="http://schemas.microsoft.com/office/powerpoint/2010/main" val="260265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04664"/>
            <a:ext cx="7056784" cy="1320800"/>
          </a:xfrm>
        </p:spPr>
        <p:txBody>
          <a:bodyPr/>
          <a:lstStyle/>
          <a:p>
            <a:r>
              <a:rPr lang="en-IE" dirty="0" smtClean="0"/>
              <a:t>Comparison AI art and human art</a:t>
            </a:r>
            <a:endParaRPr lang="en-IE" dirty="0"/>
          </a:p>
        </p:txBody>
      </p:sp>
      <p:sp>
        <p:nvSpPr>
          <p:cNvPr id="3" name="Content Placeholder 2"/>
          <p:cNvSpPr>
            <a:spLocks noGrp="1"/>
          </p:cNvSpPr>
          <p:nvPr>
            <p:ph idx="1"/>
          </p:nvPr>
        </p:nvSpPr>
        <p:spPr>
          <a:xfrm>
            <a:off x="609598" y="1268760"/>
            <a:ext cx="7130753" cy="5400600"/>
          </a:xfrm>
        </p:spPr>
        <p:txBody>
          <a:bodyPr>
            <a:normAutofit/>
          </a:bodyPr>
          <a:lstStyle/>
          <a:p>
            <a:r>
              <a:rPr lang="en-IE" dirty="0" smtClean="0"/>
              <a:t>Creativity: Is AI generation of art creative in the true sense?</a:t>
            </a:r>
          </a:p>
          <a:p>
            <a:r>
              <a:rPr lang="en-IE" dirty="0" smtClean="0"/>
              <a:t>Pro AI creativity: creating genuinely new, often surprising outputs; human creativity similar to AI creativity in relying on and building up on extensive background information</a:t>
            </a:r>
          </a:p>
          <a:p>
            <a:r>
              <a:rPr lang="en-IE" dirty="0" smtClean="0"/>
              <a:t>Pro Human creativity: distinctive role of the programmer and user of AI art generation systems in defining system’s capabilities and consciously working with it vs AI system itself (AI as medium, similar to photography?)</a:t>
            </a:r>
          </a:p>
          <a:p>
            <a:r>
              <a:rPr lang="en-IE" dirty="0" smtClean="0"/>
              <a:t>Artist’s intention/expression: Product alone does not seem sufficient</a:t>
            </a:r>
          </a:p>
          <a:p>
            <a:r>
              <a:rPr lang="en-IE" dirty="0" smtClean="0"/>
              <a:t>Does art require a conscious expressive intention, relation to social meaning, and recognition as such in social context? (i.e. would AI have to be conscious to create art?)</a:t>
            </a:r>
            <a:endParaRPr lang="en-IE" dirty="0"/>
          </a:p>
          <a:p>
            <a:endParaRPr lang="en-IE" dirty="0"/>
          </a:p>
        </p:txBody>
      </p:sp>
      <p:pic>
        <p:nvPicPr>
          <p:cNvPr id="4" name="Picture 3"/>
          <p:cNvPicPr>
            <a:picLocks noChangeAspect="1"/>
          </p:cNvPicPr>
          <p:nvPr/>
        </p:nvPicPr>
        <p:blipFill>
          <a:blip r:embed="rId2"/>
          <a:stretch>
            <a:fillRect/>
          </a:stretch>
        </p:blipFill>
        <p:spPr>
          <a:xfrm>
            <a:off x="2987824" y="5434247"/>
            <a:ext cx="2376264" cy="1423753"/>
          </a:xfrm>
          <a:prstGeom prst="rect">
            <a:avLst/>
          </a:prstGeom>
        </p:spPr>
      </p:pic>
    </p:spTree>
    <p:extLst>
      <p:ext uri="{BB962C8B-B14F-4D97-AF65-F5344CB8AC3E}">
        <p14:creationId xmlns:p14="http://schemas.microsoft.com/office/powerpoint/2010/main" val="2647567264"/>
      </p:ext>
    </p:extLst>
  </p:cSld>
  <p:clrMapOvr>
    <a:masterClrMapping/>
  </p:clrMapOvr>
</p:sld>
</file>

<file path=ppt/theme/theme1.xml><?xml version="1.0" encoding="utf-8"?>
<a:theme xmlns:a="http://schemas.openxmlformats.org/drawingml/2006/main" name="Facette">
  <a:themeElements>
    <a:clrScheme name="Rot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1846</Words>
  <Application>Microsoft Office PowerPoint</Application>
  <PresentationFormat>On-screen Show (4:3)</PresentationFormat>
  <Paragraphs>124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Trebuchet MS</vt:lpstr>
      <vt:lpstr>Wingdings</vt:lpstr>
      <vt:lpstr>Wingdings 3</vt:lpstr>
      <vt:lpstr>Facette</vt:lpstr>
      <vt:lpstr>Artificial agents: creativity, moral agency and responsibility</vt:lpstr>
      <vt:lpstr>Content</vt:lpstr>
      <vt:lpstr>Artificial creativity</vt:lpstr>
      <vt:lpstr>AI-generated writing (GPT-3)</vt:lpstr>
      <vt:lpstr>Text generation: benefits and challenges</vt:lpstr>
      <vt:lpstr>AI-generated images (DALL-E)</vt:lpstr>
      <vt:lpstr>AI generated music videos</vt:lpstr>
      <vt:lpstr>AI-generated music</vt:lpstr>
      <vt:lpstr>Comparison AI art and human art</vt:lpstr>
      <vt:lpstr>PowerPoint Presentation</vt:lpstr>
      <vt:lpstr>Artificial moral agency</vt:lpstr>
      <vt:lpstr>Self driving cars and decision-making</vt:lpstr>
      <vt:lpstr>The Trolley Problem</vt:lpstr>
      <vt:lpstr>Self driving cars as solvers of moral “trolley problems”?</vt:lpstr>
      <vt:lpstr>Or just sophisticated „do not bump into objects“ machines?</vt:lpstr>
      <vt:lpstr>Moor (2006) Categories of moral agents</vt:lpstr>
      <vt:lpstr>Wallach &amp; Allen (2010) regarding implicit moral agents</vt:lpstr>
      <vt:lpstr>Wallach &amp; Allen (2012): 3 classes of moral agency </vt:lpstr>
      <vt:lpstr>Wallach &amp; Allen (2012)</vt:lpstr>
      <vt:lpstr>Floridi &amp; Sanders (2004): characteristics of moral agents</vt:lpstr>
      <vt:lpstr>Wallach &amp; Allen (2012): Implementing moral capacities in machines</vt:lpstr>
      <vt:lpstr>The “moral turing test” (LaBossiere 2017)</vt:lpstr>
      <vt:lpstr>Responsibility of artificial agents</vt:lpstr>
      <vt:lpstr>Should artificial agents get rights?</vt:lpstr>
      <vt:lpstr>Responsibility of artificial agents?</vt:lpstr>
      <vt:lpstr>Responsibility</vt:lpstr>
      <vt:lpstr>The role of knowledge</vt:lpstr>
      <vt:lpstr>Responsibility and retribution</vt:lpstr>
      <vt:lpstr>Responsibility and the “retribution Gap” (Danaher 2016)</vt:lpstr>
      <vt:lpstr>Distributive agency instead of independent agency? (Nyholm 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agents: relationships, moral agency and responsibility</dc:title>
  <dc:creator>Felzmann, Heike</dc:creator>
  <cp:lastModifiedBy>Administrator</cp:lastModifiedBy>
  <cp:revision>70</cp:revision>
  <dcterms:created xsi:type="dcterms:W3CDTF">2020-11-22T10:16:28Z</dcterms:created>
  <dcterms:modified xsi:type="dcterms:W3CDTF">2022-11-01T01:11:05Z</dcterms:modified>
</cp:coreProperties>
</file>